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7" r:id="rId5"/>
    <p:sldId id="258" r:id="rId6"/>
    <p:sldId id="259" r:id="rId7"/>
    <p:sldId id="260" r:id="rId8"/>
    <p:sldId id="261" r:id="rId9"/>
    <p:sldId id="262"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9FF8079-4197-4459-89DF-E3730F62E47C}" type="datetimeFigureOut">
              <a:rPr lang="id-ID" smtClean="0"/>
              <a:t>05/03/2023</a:t>
            </a:fld>
            <a:endParaRPr lang="id-ID"/>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id-ID"/>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DFCCC51-BDB2-4993-B0B3-2581B8475C7F}"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FF8079-4197-4459-89DF-E3730F62E47C}" type="datetimeFigureOut">
              <a:rPr lang="id-ID" smtClean="0"/>
              <a:t>05/03/2023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FCCC51-BDB2-4993-B0B3-2581B8475C7F}"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FF8079-4197-4459-89DF-E3730F62E47C}" type="datetimeFigureOut">
              <a:rPr lang="id-ID" smtClean="0"/>
              <a:t>05/03/2023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DFCCC51-BDB2-4993-B0B3-2581B8475C7F}"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9FF8079-4197-4459-89DF-E3730F62E47C}" type="datetimeFigureOut">
              <a:rPr lang="id-ID" smtClean="0"/>
              <a:t>05/03/2023</a:t>
            </a:fld>
            <a:endParaRPr lang="id-ID"/>
          </a:p>
        </p:txBody>
      </p:sp>
      <p:sp>
        <p:nvSpPr>
          <p:cNvPr id="5" name="Footer Placeholder 4"/>
          <p:cNvSpPr>
            <a:spLocks noGrp="1"/>
          </p:cNvSpPr>
          <p:nvPr>
            <p:ph type="ftr" sz="quarter" idx="11"/>
          </p:nvPr>
        </p:nvSpPr>
        <p:spPr>
          <a:xfrm>
            <a:off x="457200" y="6480969"/>
            <a:ext cx="4260056" cy="300831"/>
          </a:xfrm>
        </p:spPr>
        <p:txBody>
          <a:bodyPr/>
          <a:lstStyle/>
          <a:p>
            <a:endParaRPr lang="id-ID"/>
          </a:p>
        </p:txBody>
      </p:sp>
      <p:sp>
        <p:nvSpPr>
          <p:cNvPr id="6" name="Slide Number Placeholder 5"/>
          <p:cNvSpPr>
            <a:spLocks noGrp="1"/>
          </p:cNvSpPr>
          <p:nvPr>
            <p:ph type="sldNum" sz="quarter" idx="12"/>
          </p:nvPr>
        </p:nvSpPr>
        <p:spPr/>
        <p:txBody>
          <a:bodyPr/>
          <a:lstStyle/>
          <a:p>
            <a:fld id="{9DFCCC51-BDB2-4993-B0B3-2581B8475C7F}"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9FF8079-4197-4459-89DF-E3730F62E47C}" type="datetimeFigureOut">
              <a:rPr lang="id-ID" smtClean="0"/>
              <a:t>05/03/2023</a:t>
            </a:fld>
            <a:endParaRPr lang="id-ID"/>
          </a:p>
        </p:txBody>
      </p:sp>
      <p:sp>
        <p:nvSpPr>
          <p:cNvPr id="5" name="Footer Placeholder 4"/>
          <p:cNvSpPr>
            <a:spLocks noGrp="1"/>
          </p:cNvSpPr>
          <p:nvPr>
            <p:ph type="ftr" sz="quarter" idx="11"/>
          </p:nvPr>
        </p:nvSpPr>
        <p:spPr>
          <a:xfrm>
            <a:off x="2619376" y="6480969"/>
            <a:ext cx="4260056" cy="300831"/>
          </a:xfrm>
        </p:spPr>
        <p:txBody>
          <a:bodyPr/>
          <a:lstStyle/>
          <a:p>
            <a:endParaRPr lang="id-ID"/>
          </a:p>
        </p:txBody>
      </p:sp>
      <p:sp>
        <p:nvSpPr>
          <p:cNvPr id="6" name="Slide Number Placeholder 5"/>
          <p:cNvSpPr>
            <a:spLocks noGrp="1"/>
          </p:cNvSpPr>
          <p:nvPr>
            <p:ph type="sldNum" sz="quarter" idx="12"/>
          </p:nvPr>
        </p:nvSpPr>
        <p:spPr>
          <a:xfrm>
            <a:off x="8451056" y="809624"/>
            <a:ext cx="502920" cy="300831"/>
          </a:xfrm>
        </p:spPr>
        <p:txBody>
          <a:bodyPr/>
          <a:lstStyle/>
          <a:p>
            <a:fld id="{9DFCCC51-BDB2-4993-B0B3-2581B8475C7F}" type="slidenum">
              <a:rPr lang="id-ID" smtClean="0"/>
              <a:t>‹#›</a:t>
            </a:fld>
            <a:endParaRPr lang="id-ID"/>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9FF8079-4197-4459-89DF-E3730F62E47C}" type="datetimeFigureOut">
              <a:rPr lang="id-ID" smtClean="0"/>
              <a:t>05/03/2023</a:t>
            </a:fld>
            <a:endParaRPr lang="id-ID"/>
          </a:p>
        </p:txBody>
      </p:sp>
      <p:sp>
        <p:nvSpPr>
          <p:cNvPr id="6" name="Footer Placeholder 5"/>
          <p:cNvSpPr>
            <a:spLocks noGrp="1"/>
          </p:cNvSpPr>
          <p:nvPr>
            <p:ph type="ftr" sz="quarter" idx="11"/>
          </p:nvPr>
        </p:nvSpPr>
        <p:spPr>
          <a:xfrm>
            <a:off x="457200" y="6480969"/>
            <a:ext cx="4260056" cy="301752"/>
          </a:xfrm>
        </p:spPr>
        <p:txBody>
          <a:bodyPr/>
          <a:lstStyle/>
          <a:p>
            <a:endParaRPr lang="id-ID"/>
          </a:p>
        </p:txBody>
      </p:sp>
      <p:sp>
        <p:nvSpPr>
          <p:cNvPr id="7" name="Slide Number Placeholder 6"/>
          <p:cNvSpPr>
            <a:spLocks noGrp="1"/>
          </p:cNvSpPr>
          <p:nvPr>
            <p:ph type="sldNum" sz="quarter" idx="12"/>
          </p:nvPr>
        </p:nvSpPr>
        <p:spPr>
          <a:xfrm>
            <a:off x="7589520" y="6480969"/>
            <a:ext cx="502920" cy="301752"/>
          </a:xfrm>
        </p:spPr>
        <p:txBody>
          <a:bodyPr/>
          <a:lstStyle/>
          <a:p>
            <a:fld id="{9DFCCC51-BDB2-4993-B0B3-2581B8475C7F}"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9FF8079-4197-4459-89DF-E3730F62E47C}" type="datetimeFigureOut">
              <a:rPr lang="id-ID" smtClean="0"/>
              <a:t>05/03/2023</a:t>
            </a:fld>
            <a:endParaRPr lang="id-ID"/>
          </a:p>
        </p:txBody>
      </p:sp>
      <p:sp>
        <p:nvSpPr>
          <p:cNvPr id="8" name="Footer Placeholder 7"/>
          <p:cNvSpPr>
            <a:spLocks noGrp="1"/>
          </p:cNvSpPr>
          <p:nvPr>
            <p:ph type="ftr" sz="quarter" idx="11"/>
          </p:nvPr>
        </p:nvSpPr>
        <p:spPr>
          <a:xfrm>
            <a:off x="457200" y="6480969"/>
            <a:ext cx="4261104" cy="301752"/>
          </a:xfrm>
        </p:spPr>
        <p:txBody>
          <a:bodyPr/>
          <a:lstStyle/>
          <a:p>
            <a:endParaRPr lang="id-ID"/>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DFCCC51-BDB2-4993-B0B3-2581B8475C7F}"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99FF8079-4197-4459-89DF-E3730F62E47C}" type="datetimeFigureOut">
              <a:rPr lang="id-ID" smtClean="0"/>
              <a:t>05/03/2023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DFCCC51-BDB2-4993-B0B3-2581B8475C7F}"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9FF8079-4197-4459-89DF-E3730F62E47C}" type="datetimeFigureOut">
              <a:rPr lang="id-ID" smtClean="0"/>
              <a:t>05/03/2023</a:t>
            </a:fld>
            <a:endParaRPr lang="id-ID"/>
          </a:p>
        </p:txBody>
      </p:sp>
      <p:sp>
        <p:nvSpPr>
          <p:cNvPr id="3" name="Footer Placeholder 2"/>
          <p:cNvSpPr>
            <a:spLocks noGrp="1"/>
          </p:cNvSpPr>
          <p:nvPr>
            <p:ph type="ftr" sz="quarter" idx="11"/>
          </p:nvPr>
        </p:nvSpPr>
        <p:spPr>
          <a:xfrm>
            <a:off x="457200" y="6481890"/>
            <a:ext cx="4260056" cy="300831"/>
          </a:xfrm>
        </p:spPr>
        <p:txBody>
          <a:bodyPr/>
          <a:lstStyle/>
          <a:p>
            <a:endParaRPr lang="id-ID"/>
          </a:p>
        </p:txBody>
      </p:sp>
      <p:sp>
        <p:nvSpPr>
          <p:cNvPr id="4" name="Slide Number Placeholder 3"/>
          <p:cNvSpPr>
            <a:spLocks noGrp="1"/>
          </p:cNvSpPr>
          <p:nvPr>
            <p:ph type="sldNum" sz="quarter" idx="12"/>
          </p:nvPr>
        </p:nvSpPr>
        <p:spPr>
          <a:xfrm>
            <a:off x="7589520" y="6480969"/>
            <a:ext cx="502920" cy="301752"/>
          </a:xfrm>
        </p:spPr>
        <p:txBody>
          <a:bodyPr/>
          <a:lstStyle/>
          <a:p>
            <a:fld id="{9DFCCC51-BDB2-4993-B0B3-2581B8475C7F}"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9FF8079-4197-4459-89DF-E3730F62E47C}" type="datetimeFigureOut">
              <a:rPr lang="id-ID" smtClean="0"/>
              <a:t>05/03/2023</a:t>
            </a:fld>
            <a:endParaRPr lang="id-ID"/>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DFCCC51-BDB2-4993-B0B3-2581B8475C7F}"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9FF8079-4197-4459-89DF-E3730F62E47C}" type="datetimeFigureOut">
              <a:rPr lang="id-ID" smtClean="0"/>
              <a:t>05/03/2023</a:t>
            </a:fld>
            <a:endParaRPr lang="id-ID"/>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id-ID"/>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DFCCC51-BDB2-4993-B0B3-2581B8475C7F}"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9FF8079-4197-4459-89DF-E3730F62E47C}" type="datetimeFigureOut">
              <a:rPr lang="id-ID" smtClean="0"/>
              <a:t>05/03/2023</a:t>
            </a:fld>
            <a:endParaRPr lang="id-ID"/>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d-ID"/>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DFCCC51-BDB2-4993-B0B3-2581B8475C7F}"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asukikurniawanlaw@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2148656"/>
          </a:xfrm>
        </p:spPr>
        <p:txBody>
          <a:bodyPr>
            <a:normAutofit/>
          </a:bodyPr>
          <a:lstStyle/>
          <a:p>
            <a:pPr algn="l"/>
            <a:r>
              <a:rPr lang="id-ID" dirty="0"/>
              <a:t>UNDANG-UNDANG NOMOR 18 TAHUN 2019 TENTANG PESANTREN</a:t>
            </a:r>
          </a:p>
        </p:txBody>
      </p:sp>
      <p:sp>
        <p:nvSpPr>
          <p:cNvPr id="3" name="Subtitle 2"/>
          <p:cNvSpPr>
            <a:spLocks noGrp="1"/>
          </p:cNvSpPr>
          <p:nvPr>
            <p:ph type="subTitle" idx="1"/>
          </p:nvPr>
        </p:nvSpPr>
        <p:spPr>
          <a:xfrm>
            <a:off x="540544" y="3212976"/>
            <a:ext cx="8062912" cy="3240360"/>
          </a:xfrm>
        </p:spPr>
        <p:txBody>
          <a:bodyPr>
            <a:normAutofit/>
          </a:bodyPr>
          <a:lstStyle/>
          <a:p>
            <a:pPr algn="l"/>
            <a:r>
              <a:rPr lang="id-ID" b="1" dirty="0">
                <a:solidFill>
                  <a:schemeClr val="tx1"/>
                </a:solidFill>
              </a:rPr>
              <a:t>Oleh:</a:t>
            </a:r>
          </a:p>
          <a:p>
            <a:pPr algn="l"/>
            <a:r>
              <a:rPr lang="id-ID" b="1" dirty="0">
                <a:solidFill>
                  <a:schemeClr val="tx1"/>
                </a:solidFill>
              </a:rPr>
              <a:t>Basuki Kurniawan, M.H.</a:t>
            </a:r>
          </a:p>
          <a:p>
            <a:pPr algn="l"/>
            <a:r>
              <a:rPr lang="id-ID" b="1" dirty="0">
                <a:solidFill>
                  <a:schemeClr val="tx1"/>
                </a:solidFill>
              </a:rPr>
              <a:t>Dosen Fakultas Syari’ah IAIN Jember</a:t>
            </a:r>
          </a:p>
          <a:p>
            <a:pPr algn="l"/>
            <a:r>
              <a:rPr lang="id-ID" b="1" dirty="0">
                <a:solidFill>
                  <a:schemeClr val="tx1"/>
                </a:solidFill>
              </a:rPr>
              <a:t>Pondok </a:t>
            </a:r>
            <a:r>
              <a:rPr lang="id-ID" b="1">
                <a:solidFill>
                  <a:schemeClr val="tx1"/>
                </a:solidFill>
              </a:rPr>
              <a:t>Pesantren NURIS</a:t>
            </a:r>
            <a:endParaRPr lang="id-ID" b="1" dirty="0">
              <a:solidFill>
                <a:schemeClr val="tx1"/>
              </a:solidFill>
            </a:endParaRPr>
          </a:p>
          <a:p>
            <a:pPr algn="l"/>
            <a:r>
              <a:rPr lang="id-ID" b="1" dirty="0">
                <a:solidFill>
                  <a:schemeClr val="tx1"/>
                </a:solidFill>
              </a:rPr>
              <a:t>eMail: </a:t>
            </a:r>
            <a:r>
              <a:rPr lang="id-ID" b="1" dirty="0">
                <a:solidFill>
                  <a:schemeClr val="tx1"/>
                </a:solidFill>
                <a:hlinkClick r:id="rId2"/>
              </a:rPr>
              <a:t>basukikurniawanlaw@gmail.com</a:t>
            </a:r>
            <a:endParaRPr lang="id-ID" b="1" dirty="0">
              <a:solidFill>
                <a:schemeClr val="tx1"/>
              </a:solidFill>
            </a:endParaRPr>
          </a:p>
          <a:p>
            <a:pPr algn="l"/>
            <a:r>
              <a:rPr lang="id-ID" b="1" dirty="0">
                <a:solidFill>
                  <a:schemeClr val="tx1"/>
                </a:solidFill>
              </a:rPr>
              <a:t>WA: 082234363295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476672"/>
            <a:ext cx="8064896" cy="5976664"/>
          </a:xfrm>
        </p:spPr>
        <p:txBody>
          <a:bodyPr>
            <a:noAutofit/>
          </a:bodyPr>
          <a:lstStyle/>
          <a:p>
            <a:r>
              <a:rPr lang="id-ID" sz="2400" dirty="0">
                <a:solidFill>
                  <a:schemeClr val="tx1"/>
                </a:solidFill>
                <a:latin typeface="Arial Black" pitchFamily="34" charset="0"/>
              </a:rPr>
              <a:t>Undang-Undang Nomor 18 tahun 2019 tentang Pesantren mengatur mengenai penyelenggaraan fungsi pendidikan, fungsi dakwah, dan fungsi pemberdayaan masyarakat. Melalui Undang-Undang tentang Pesantren, penyelenggaraan Pendidikan Pesantren diakui sebagai bagian dari penyelenggaran pendidikan nasional. </a:t>
            </a:r>
          </a:p>
          <a:p>
            <a:r>
              <a:rPr lang="id-ID" sz="2400" dirty="0">
                <a:solidFill>
                  <a:schemeClr val="tx1"/>
                </a:solidFill>
                <a:latin typeface="Arial Black" pitchFamily="34" charset="0"/>
              </a:rPr>
              <a:t>Undang-Undang Nomor 18 tahun 2019 tentang Pesantren memberikan landasan hukum bagi rekognisi terhadap peran Pesantren dalam membentuk, mendirikan, membangun, dan menjaga Negara Kesatuan Republik Indonesia, tradisi, nilai dan norma, varian dan aktivitas, profesionalisme pendidik dan tenaga kependidikan, serta proses dan metodologi penjaminan mutu.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692696"/>
            <a:ext cx="7560840" cy="5544616"/>
          </a:xfrm>
        </p:spPr>
        <p:txBody>
          <a:bodyPr>
            <a:noAutofit/>
          </a:bodyPr>
          <a:lstStyle/>
          <a:p>
            <a:r>
              <a:rPr lang="id-ID" sz="3200" dirty="0">
                <a:solidFill>
                  <a:schemeClr val="tx1"/>
                </a:solidFill>
                <a:latin typeface="Arial Black" pitchFamily="34" charset="0"/>
              </a:rPr>
              <a:t>Undang-Undang Nomor 18 tahun 2019 tentang Pesantren menjadi landasan hukum afirmasi atas jaminan kesetaraan tingkat mutu lulusan, kemudahan akses bagi lulusan, dan independensi penyelenggaraan Pesantren, serta landasan hukum bagi Pemerintah Pusat dan Pemerintah Daerah untuk memberikan fasilitasi dalam pengembangan Pesantren</a:t>
            </a:r>
            <a:r>
              <a:rPr lang="id-ID" sz="32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260649"/>
            <a:ext cx="8062912" cy="1368152"/>
          </a:xfrm>
        </p:spPr>
        <p:txBody>
          <a:bodyPr>
            <a:normAutofit fontScale="90000"/>
          </a:bodyPr>
          <a:lstStyle/>
          <a:p>
            <a:pPr algn="l"/>
            <a:r>
              <a:rPr lang="id-ID" b="1" dirty="0"/>
              <a:t>1. Definisi Pesantren yang identik dengan kitab kuning</a:t>
            </a:r>
            <a:endParaRPr lang="id-ID" dirty="0"/>
          </a:p>
        </p:txBody>
      </p:sp>
      <p:sp>
        <p:nvSpPr>
          <p:cNvPr id="3" name="Subtitle 2"/>
          <p:cNvSpPr>
            <a:spLocks noGrp="1"/>
          </p:cNvSpPr>
          <p:nvPr>
            <p:ph type="subTitle" idx="1"/>
          </p:nvPr>
        </p:nvSpPr>
        <p:spPr>
          <a:xfrm>
            <a:off x="540544" y="1772816"/>
            <a:ext cx="8062912" cy="4536504"/>
          </a:xfrm>
        </p:spPr>
        <p:txBody>
          <a:bodyPr>
            <a:normAutofit fontScale="92500" lnSpcReduction="20000"/>
          </a:bodyPr>
          <a:lstStyle/>
          <a:p>
            <a:pPr algn="l"/>
            <a:r>
              <a:rPr lang="id-ID" i="1" dirty="0">
                <a:solidFill>
                  <a:schemeClr val="tx1"/>
                </a:solidFill>
                <a:latin typeface="Arial Black" pitchFamily="34" charset="0"/>
              </a:rPr>
              <a:t>Pasal 1</a:t>
            </a:r>
            <a:br>
              <a:rPr lang="id-ID" dirty="0">
                <a:solidFill>
                  <a:schemeClr val="tx1"/>
                </a:solidFill>
                <a:latin typeface="Arial Black" pitchFamily="34" charset="0"/>
              </a:rPr>
            </a:br>
            <a:r>
              <a:rPr lang="id-ID" i="1" dirty="0">
                <a:solidFill>
                  <a:schemeClr val="tx1"/>
                </a:solidFill>
                <a:latin typeface="Arial Black" pitchFamily="34" charset="0"/>
              </a:rPr>
              <a:t>(2) Pendidikan Pesantren adalah pendidikan yang diselenggarakan oleh dan berada di lingkungan Pesantren dengan mengembangkan kurikulum sesuai dengan kekhasan Pesantren dengan berbasis kitab kuning atau dirasah Islamiyah dengan pola pendidikan muallimin.</a:t>
            </a:r>
            <a:br>
              <a:rPr lang="id-ID" dirty="0">
                <a:solidFill>
                  <a:schemeClr val="tx1"/>
                </a:solidFill>
                <a:latin typeface="Arial Black" pitchFamily="34" charset="0"/>
              </a:rPr>
            </a:br>
            <a:r>
              <a:rPr lang="id-ID" i="1" dirty="0">
                <a:solidFill>
                  <a:schemeClr val="tx1"/>
                </a:solidFill>
                <a:latin typeface="Arial Black" pitchFamily="34" charset="0"/>
              </a:rPr>
              <a:t>(3) Kitab Kuning adalah kitab keislaman berbahasa Arab atau kitab keislaman berbahasa lainnya yang menjadi rujukan tradisi keilmuan Islam di Pesan</a:t>
            </a:r>
            <a:r>
              <a:rPr lang="id-ID" i="1" dirty="0"/>
              <a:t>tren.</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60649"/>
            <a:ext cx="8136904" cy="936103"/>
          </a:xfrm>
        </p:spPr>
        <p:txBody>
          <a:bodyPr>
            <a:normAutofit fontScale="90000"/>
          </a:bodyPr>
          <a:lstStyle/>
          <a:p>
            <a:pPr algn="l"/>
            <a:r>
              <a:rPr lang="id-ID" sz="4000" b="1" dirty="0"/>
              <a:t>2. Kiai harus berpendidikan pesantren</a:t>
            </a:r>
            <a:endParaRPr lang="id-ID" sz="4000" dirty="0"/>
          </a:p>
        </p:txBody>
      </p:sp>
      <p:sp>
        <p:nvSpPr>
          <p:cNvPr id="3" name="Subtitle 2"/>
          <p:cNvSpPr>
            <a:spLocks noGrp="1"/>
          </p:cNvSpPr>
          <p:nvPr>
            <p:ph type="subTitle" idx="1"/>
          </p:nvPr>
        </p:nvSpPr>
        <p:spPr>
          <a:xfrm>
            <a:off x="251520" y="1340768"/>
            <a:ext cx="8568952" cy="5040560"/>
          </a:xfrm>
        </p:spPr>
        <p:txBody>
          <a:bodyPr>
            <a:noAutofit/>
          </a:bodyPr>
          <a:lstStyle/>
          <a:p>
            <a:pPr algn="l"/>
            <a:r>
              <a:rPr lang="id-ID" sz="2000" i="1" dirty="0">
                <a:solidFill>
                  <a:schemeClr val="tx1"/>
                </a:solidFill>
                <a:latin typeface="Arial Black" pitchFamily="34" charset="0"/>
              </a:rPr>
              <a:t>Pasal 9</a:t>
            </a:r>
            <a:br>
              <a:rPr lang="id-ID" sz="2000" dirty="0">
                <a:solidFill>
                  <a:schemeClr val="tx1"/>
                </a:solidFill>
                <a:latin typeface="Arial Black" pitchFamily="34" charset="0"/>
              </a:rPr>
            </a:br>
            <a:r>
              <a:rPr lang="id-ID" sz="2000" i="1" dirty="0">
                <a:solidFill>
                  <a:schemeClr val="tx1"/>
                </a:solidFill>
                <a:latin typeface="Arial Black" pitchFamily="34" charset="0"/>
              </a:rPr>
              <a:t>(1) Dalam penyelenggaraan Pesantren, Kiai sebagaimana dimaksud dalam Pasal 5 ayat (2) huruf a harus:</a:t>
            </a:r>
            <a:br>
              <a:rPr lang="id-ID" sz="2000" dirty="0">
                <a:solidFill>
                  <a:schemeClr val="tx1"/>
                </a:solidFill>
                <a:latin typeface="Arial Black" pitchFamily="34" charset="0"/>
              </a:rPr>
            </a:br>
            <a:r>
              <a:rPr lang="id-ID" sz="2000" i="1" dirty="0">
                <a:solidFill>
                  <a:schemeClr val="tx1"/>
                </a:solidFill>
                <a:latin typeface="Arial Black" pitchFamily="34" charset="0"/>
              </a:rPr>
              <a:t>a. berpendidikan Pesantren;</a:t>
            </a:r>
            <a:br>
              <a:rPr lang="id-ID" sz="2000" dirty="0">
                <a:solidFill>
                  <a:schemeClr val="tx1"/>
                </a:solidFill>
                <a:latin typeface="Arial Black" pitchFamily="34" charset="0"/>
              </a:rPr>
            </a:br>
            <a:r>
              <a:rPr lang="id-ID" sz="2000" i="1" dirty="0">
                <a:solidFill>
                  <a:schemeClr val="tx1"/>
                </a:solidFill>
                <a:latin typeface="Arial Black" pitchFamily="34" charset="0"/>
              </a:rPr>
              <a:t>b. berpendidikan tinggi keagamaan Islam, dan/atau;</a:t>
            </a:r>
            <a:br>
              <a:rPr lang="id-ID" sz="2000" dirty="0">
                <a:solidFill>
                  <a:schemeClr val="tx1"/>
                </a:solidFill>
                <a:latin typeface="Arial Black" pitchFamily="34" charset="0"/>
              </a:rPr>
            </a:br>
            <a:r>
              <a:rPr lang="id-ID" sz="2000" i="1" dirty="0">
                <a:solidFill>
                  <a:schemeClr val="tx1"/>
                </a:solidFill>
                <a:latin typeface="Arial Black" pitchFamily="34" charset="0"/>
              </a:rPr>
              <a:t>c. memiliki kompetensi ilmu agama Islam.</a:t>
            </a:r>
          </a:p>
          <a:p>
            <a:pPr algn="l"/>
            <a:r>
              <a:rPr lang="id-ID" sz="2000" i="1" dirty="0">
                <a:solidFill>
                  <a:schemeClr val="tx1"/>
                </a:solidFill>
                <a:latin typeface="Arial Black" pitchFamily="34" charset="0"/>
              </a:rPr>
              <a:t>Pasal 27</a:t>
            </a:r>
            <a:br>
              <a:rPr lang="id-ID" sz="2000" dirty="0">
                <a:solidFill>
                  <a:schemeClr val="tx1"/>
                </a:solidFill>
                <a:latin typeface="Arial Black" pitchFamily="34" charset="0"/>
              </a:rPr>
            </a:br>
            <a:r>
              <a:rPr lang="id-ID" sz="2000" i="1" dirty="0">
                <a:solidFill>
                  <a:schemeClr val="tx1"/>
                </a:solidFill>
                <a:latin typeface="Arial Black" pitchFamily="34" charset="0"/>
              </a:rPr>
              <a:t>(2) Dewan Masyayikh sebagaimana dimaksud pada ayat (1) dipimpin oleh seorang Kiai.</a:t>
            </a:r>
            <a:br>
              <a:rPr lang="id-ID" sz="2000" dirty="0">
                <a:solidFill>
                  <a:schemeClr val="tx1"/>
                </a:solidFill>
                <a:latin typeface="Arial Black" pitchFamily="34" charset="0"/>
              </a:rPr>
            </a:br>
            <a:r>
              <a:rPr lang="id-ID" sz="2000" i="1" dirty="0">
                <a:solidFill>
                  <a:schemeClr val="tx1"/>
                </a:solidFill>
                <a:latin typeface="Arial Black" pitchFamily="34" charset="0"/>
              </a:rPr>
              <a:t>(3) Dewan Masyayikh memiliki tugas paling sedikit:</a:t>
            </a:r>
            <a:br>
              <a:rPr lang="id-ID" sz="2000" dirty="0">
                <a:solidFill>
                  <a:schemeClr val="tx1"/>
                </a:solidFill>
                <a:latin typeface="Arial Black" pitchFamily="34" charset="0"/>
              </a:rPr>
            </a:br>
            <a:r>
              <a:rPr lang="id-ID" sz="2000" i="1" dirty="0">
                <a:solidFill>
                  <a:schemeClr val="tx1"/>
                </a:solidFill>
                <a:latin typeface="Arial Black" pitchFamily="34" charset="0"/>
              </a:rPr>
              <a:t>a. menyusun kurikulum pesantren;</a:t>
            </a:r>
            <a:br>
              <a:rPr lang="id-ID" sz="2000" dirty="0">
                <a:solidFill>
                  <a:schemeClr val="tx1"/>
                </a:solidFill>
                <a:latin typeface="Arial Black" pitchFamily="34" charset="0"/>
              </a:rPr>
            </a:br>
            <a:r>
              <a:rPr lang="id-ID" sz="2000" i="1" dirty="0">
                <a:solidFill>
                  <a:schemeClr val="tx1"/>
                </a:solidFill>
                <a:latin typeface="Arial Black" pitchFamily="34" charset="0"/>
              </a:rPr>
              <a:t>b. melaksanakan kegiatan pembelajaran;</a:t>
            </a:r>
            <a:br>
              <a:rPr lang="id-ID" sz="2000" dirty="0">
                <a:solidFill>
                  <a:schemeClr val="tx1"/>
                </a:solidFill>
                <a:latin typeface="Arial Black" pitchFamily="34" charset="0"/>
              </a:rPr>
            </a:br>
            <a:r>
              <a:rPr lang="id-ID" sz="2000" i="1" dirty="0">
                <a:solidFill>
                  <a:schemeClr val="tx1"/>
                </a:solidFill>
                <a:latin typeface="Arial Black" pitchFamily="34" charset="0"/>
              </a:rPr>
              <a:t>c. meningkatkan kompetensi dan profesionalitas pendidik dan tenaga kependidikan;</a:t>
            </a:r>
            <a:br>
              <a:rPr lang="id-ID" sz="2000" dirty="0">
                <a:solidFill>
                  <a:schemeClr val="tx1"/>
                </a:solidFill>
                <a:latin typeface="Arial Black" pitchFamily="34" charset="0"/>
              </a:rPr>
            </a:br>
            <a:r>
              <a:rPr lang="id-ID" sz="2000" i="1" dirty="0">
                <a:solidFill>
                  <a:schemeClr val="tx1"/>
                </a:solidFill>
                <a:latin typeface="Arial Black" pitchFamily="34" charset="0"/>
              </a:rPr>
              <a:t>d. melaksanakan ujian untuk menentukan kelulusan Santri berdasarkan kriteria mutu yang telah ditetapkan; dan</a:t>
            </a:r>
            <a:br>
              <a:rPr lang="id-ID" sz="2000" dirty="0">
                <a:solidFill>
                  <a:schemeClr val="tx1"/>
                </a:solidFill>
                <a:latin typeface="Arial Black" pitchFamily="34" charset="0"/>
              </a:rPr>
            </a:br>
            <a:r>
              <a:rPr lang="id-ID" sz="2000" i="1" dirty="0">
                <a:solidFill>
                  <a:schemeClr val="tx1"/>
                </a:solidFill>
                <a:latin typeface="Arial Black" pitchFamily="34" charset="0"/>
              </a:rPr>
              <a:t>e. menyampaikan data Santri yang lulus kepada Majelis Masyayikh.</a:t>
            </a:r>
            <a:br>
              <a:rPr lang="id-ID" sz="2000" dirty="0">
                <a:solidFill>
                  <a:schemeClr val="tx1"/>
                </a:solidFill>
                <a:latin typeface="Arial Black" pitchFamily="34" charset="0"/>
              </a:rPr>
            </a:br>
            <a:br>
              <a:rPr lang="id-ID" sz="2000" i="1" dirty="0"/>
            </a:br>
            <a:endParaRPr lang="id-ID"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1152128"/>
          </a:xfrm>
        </p:spPr>
        <p:txBody>
          <a:bodyPr>
            <a:normAutofit fontScale="90000"/>
          </a:bodyPr>
          <a:lstStyle/>
          <a:p>
            <a:r>
              <a:rPr lang="sv-SE" b="1" dirty="0"/>
              <a:t>3. Pesantren bisa beri gelar sarjana hingga doktor</a:t>
            </a:r>
            <a:endParaRPr lang="id-ID" dirty="0"/>
          </a:p>
        </p:txBody>
      </p:sp>
      <p:sp>
        <p:nvSpPr>
          <p:cNvPr id="3" name="Subtitle 2"/>
          <p:cNvSpPr>
            <a:spLocks noGrp="1"/>
          </p:cNvSpPr>
          <p:nvPr>
            <p:ph type="subTitle" idx="1"/>
          </p:nvPr>
        </p:nvSpPr>
        <p:spPr>
          <a:xfrm>
            <a:off x="540544" y="2250280"/>
            <a:ext cx="8062912" cy="3771008"/>
          </a:xfrm>
        </p:spPr>
        <p:txBody>
          <a:bodyPr>
            <a:normAutofit fontScale="92500" lnSpcReduction="10000"/>
          </a:bodyPr>
          <a:lstStyle/>
          <a:p>
            <a:pPr algn="l"/>
            <a:r>
              <a:rPr lang="id-ID" i="1" dirty="0">
                <a:solidFill>
                  <a:schemeClr val="tx1"/>
                </a:solidFill>
                <a:latin typeface="Arial Black" pitchFamily="34" charset="0"/>
              </a:rPr>
              <a:t>Pasal 22</a:t>
            </a:r>
            <a:br>
              <a:rPr lang="id-ID" dirty="0">
                <a:solidFill>
                  <a:schemeClr val="tx1"/>
                </a:solidFill>
                <a:latin typeface="Arial Black" pitchFamily="34" charset="0"/>
              </a:rPr>
            </a:br>
            <a:r>
              <a:rPr lang="id-ID" i="1" dirty="0">
                <a:solidFill>
                  <a:schemeClr val="tx1"/>
                </a:solidFill>
                <a:latin typeface="Arial Black" pitchFamily="34" charset="0"/>
              </a:rPr>
              <a:t>(1) Ma'had Aly menyelenggarakan pendidikan akademik pada program sarjana, magister, dan doktor.</a:t>
            </a:r>
            <a:br>
              <a:rPr lang="id-ID" dirty="0">
                <a:solidFill>
                  <a:schemeClr val="tx1"/>
                </a:solidFill>
                <a:latin typeface="Arial Black" pitchFamily="34" charset="0"/>
              </a:rPr>
            </a:br>
            <a:r>
              <a:rPr lang="id-ID" i="1" dirty="0">
                <a:solidFill>
                  <a:schemeClr val="tx1"/>
                </a:solidFill>
                <a:latin typeface="Arial Black" pitchFamily="34" charset="0"/>
              </a:rPr>
              <a:t>(2) Ma'had Aly mengembangkan rumpun ilmu agama Islam berbasis Kitab Kuning dengan pendalaman bidang ilmu keislaman tertentu.</a:t>
            </a:r>
            <a:br>
              <a:rPr lang="id-ID" i="1" dirty="0">
                <a:solidFill>
                  <a:schemeClr val="tx1"/>
                </a:solidFill>
                <a:latin typeface="Arial Black" pitchFamily="34" charset="0"/>
              </a:rPr>
            </a:br>
            <a:endParaRPr lang="id-ID" dirty="0">
              <a:solidFill>
                <a:schemeClr val="tx1"/>
              </a:solidFill>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b="1" dirty="0"/>
              <a:t>4. Pesantren dapat dana abadi</a:t>
            </a:r>
            <a:endParaRPr lang="id-ID" dirty="0"/>
          </a:p>
        </p:txBody>
      </p:sp>
      <p:sp>
        <p:nvSpPr>
          <p:cNvPr id="3" name="Subtitle 2"/>
          <p:cNvSpPr>
            <a:spLocks noGrp="1"/>
          </p:cNvSpPr>
          <p:nvPr>
            <p:ph type="subTitle" idx="1"/>
          </p:nvPr>
        </p:nvSpPr>
        <p:spPr>
          <a:xfrm>
            <a:off x="540544" y="2250280"/>
            <a:ext cx="8062912" cy="3482976"/>
          </a:xfrm>
        </p:spPr>
        <p:txBody>
          <a:bodyPr>
            <a:normAutofit fontScale="85000" lnSpcReduction="20000"/>
          </a:bodyPr>
          <a:lstStyle/>
          <a:p>
            <a:pPr algn="l"/>
            <a:r>
              <a:rPr lang="id-ID" sz="3500" b="1" i="1" dirty="0">
                <a:latin typeface="Arial Black" pitchFamily="34" charset="0"/>
              </a:rPr>
              <a:t>Pasal 49</a:t>
            </a:r>
            <a:br>
              <a:rPr lang="id-ID" sz="3500" b="1" dirty="0">
                <a:latin typeface="Arial Black" pitchFamily="34" charset="0"/>
              </a:rPr>
            </a:br>
            <a:r>
              <a:rPr lang="id-ID" sz="3500" b="1" i="1" dirty="0">
                <a:latin typeface="Arial Black" pitchFamily="34" charset="0"/>
              </a:rPr>
              <a:t>(1) Pemerintah menyediakan dan mengelola dana abadi Pesantren yang bersumber dan merupakan bagian dari dana abadi pendidikan.</a:t>
            </a:r>
            <a:br>
              <a:rPr lang="id-ID" sz="3500" b="1" dirty="0">
                <a:latin typeface="Arial Black" pitchFamily="34" charset="0"/>
              </a:rPr>
            </a:br>
            <a:r>
              <a:rPr lang="id-ID" sz="3500" b="1" i="1" dirty="0">
                <a:latin typeface="Arial Black" pitchFamily="34" charset="0"/>
              </a:rPr>
              <a:t>(2) Ketentuan mengenai dana abadi Pesantren sebagaimana dimaksud pada ayat (1) diatur dengan Peraturan Presiden</a:t>
            </a:r>
            <a:r>
              <a:rPr lang="id-ID" i="1" dirty="0"/>
              <a:t>.</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332657"/>
            <a:ext cx="8208912" cy="792087"/>
          </a:xfrm>
        </p:spPr>
        <p:txBody>
          <a:bodyPr>
            <a:noAutofit/>
          </a:bodyPr>
          <a:lstStyle/>
          <a:p>
            <a:br>
              <a:rPr lang="id-ID" sz="3600" dirty="0"/>
            </a:br>
            <a:r>
              <a:rPr lang="id-ID" sz="3600" dirty="0"/>
              <a:t>PERTAMA PENDANAAN PESANTREN </a:t>
            </a:r>
          </a:p>
        </p:txBody>
      </p:sp>
      <p:sp>
        <p:nvSpPr>
          <p:cNvPr id="3" name="Subtitle 2"/>
          <p:cNvSpPr>
            <a:spLocks noGrp="1"/>
          </p:cNvSpPr>
          <p:nvPr>
            <p:ph type="subTitle" idx="1"/>
          </p:nvPr>
        </p:nvSpPr>
        <p:spPr>
          <a:xfrm>
            <a:off x="683568" y="1412776"/>
            <a:ext cx="7992888" cy="4896544"/>
          </a:xfrm>
        </p:spPr>
        <p:txBody>
          <a:bodyPr>
            <a:normAutofit fontScale="55000" lnSpcReduction="20000"/>
          </a:bodyPr>
          <a:lstStyle/>
          <a:p>
            <a:pPr algn="l">
              <a:lnSpc>
                <a:spcPct val="120000"/>
              </a:lnSpc>
            </a:pPr>
            <a:r>
              <a:rPr lang="id-ID" sz="4400" dirty="0">
                <a:solidFill>
                  <a:schemeClr val="tx1"/>
                </a:solidFill>
                <a:latin typeface="Arial Black" pitchFamily="34" charset="0"/>
              </a:rPr>
              <a:t>Pasal 48 ayat (2) menyebutkan “Pemerintah Pusat membantu pendanaan penyelengaraan Pesantren melalui anggaran pendapatan dan belanja negara sesuai kemampuan keuangan negara dan ketentuan peraturan perundang-undangan.” Lalu pasal (3) menyebutkan “Pemerintah Daerah membantu pendanaan penyelenggaraan Pesantren melalui anggaran pendapatan dan belanja daerah sesuai kewenangannya dan ketentuan peraturan perundang-undangan.”</a:t>
            </a:r>
            <a:br>
              <a:rPr lang="id-ID" sz="4400" dirty="0">
                <a:solidFill>
                  <a:schemeClr val="tx1"/>
                </a:solidFill>
                <a:latin typeface="Arial Black" pitchFamily="34" charset="0"/>
              </a:rPr>
            </a:br>
            <a:br>
              <a:rPr lang="id-ID" dirty="0"/>
            </a:br>
            <a:br>
              <a:rPr lang="pt-BR" dirty="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a:t>.</a:t>
            </a:r>
            <a:br>
              <a:rPr lang="id-ID" dirty="0"/>
            </a:br>
            <a:br>
              <a:rPr lang="id-ID" dirty="0"/>
            </a:br>
            <a:endParaRPr lang="id-ID" dirty="0"/>
          </a:p>
        </p:txBody>
      </p:sp>
      <p:sp>
        <p:nvSpPr>
          <p:cNvPr id="3" name="Subtitle 2"/>
          <p:cNvSpPr>
            <a:spLocks noGrp="1"/>
          </p:cNvSpPr>
          <p:nvPr>
            <p:ph type="subTitle" idx="1"/>
          </p:nvPr>
        </p:nvSpPr>
        <p:spPr>
          <a:xfrm>
            <a:off x="611560" y="908720"/>
            <a:ext cx="7991896" cy="4680520"/>
          </a:xfrm>
        </p:spPr>
        <p:txBody>
          <a:bodyPr>
            <a:normAutofit/>
          </a:bodyPr>
          <a:lstStyle/>
          <a:p>
            <a:pPr algn="ctr"/>
            <a:r>
              <a:rPr lang="id-ID" sz="3600" dirty="0">
                <a:solidFill>
                  <a:schemeClr val="tx1"/>
                </a:solidFill>
                <a:latin typeface="Arial Black" pitchFamily="34" charset="0"/>
              </a:rPr>
              <a:t>Kedua, masih terkait pendanaan pesantren, namun lebih spesifik soal Dana Abadi Pesantren (pasal 49) yang akan diambilkan dari dana abadi pendidikan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67</TotalTime>
  <Words>574</Words>
  <Application>Microsoft Office PowerPoint</Application>
  <PresentationFormat>On-screen Show (4:3)</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Black</vt:lpstr>
      <vt:lpstr>Trebuchet MS</vt:lpstr>
      <vt:lpstr>Verdana</vt:lpstr>
      <vt:lpstr>Wingdings 2</vt:lpstr>
      <vt:lpstr>Verve</vt:lpstr>
      <vt:lpstr>UNDANG-UNDANG NOMOR 18 TAHUN 2019 TENTANG PESANTREN</vt:lpstr>
      <vt:lpstr>PowerPoint Presentation</vt:lpstr>
      <vt:lpstr>PowerPoint Presentation</vt:lpstr>
      <vt:lpstr>1. Definisi Pesantren yang identik dengan kitab kuning</vt:lpstr>
      <vt:lpstr>2. Kiai harus berpendidikan pesantren</vt:lpstr>
      <vt:lpstr>3. Pesantren bisa beri gelar sarjana hingga doktor</vt:lpstr>
      <vt:lpstr>4. Pesantren dapat dana abadi</vt:lpstr>
      <vt:lpstr> PERTAMA PENDANAAN PESANTREN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UNDANG-UNDANG NOMOR 18 TAHUN 2019 TENTANG PESANTREN</dc:title>
  <dc:creator>toshiba</dc:creator>
  <cp:lastModifiedBy>Basuki Kurniawan</cp:lastModifiedBy>
  <cp:revision>4</cp:revision>
  <dcterms:created xsi:type="dcterms:W3CDTF">2020-02-01T14:36:42Z</dcterms:created>
  <dcterms:modified xsi:type="dcterms:W3CDTF">2023-03-05T03:12:43Z</dcterms:modified>
</cp:coreProperties>
</file>