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23"/>
  </p:handoutMasterIdLst>
  <p:sldIdLst>
    <p:sldId id="257" r:id="rId3"/>
    <p:sldId id="301" r:id="rId4"/>
    <p:sldId id="258" r:id="rId5"/>
    <p:sldId id="260" r:id="rId6"/>
    <p:sldId id="329" r:id="rId7"/>
    <p:sldId id="267" r:id="rId8"/>
    <p:sldId id="328" r:id="rId9"/>
    <p:sldId id="330" r:id="rId11"/>
    <p:sldId id="261" r:id="rId12"/>
    <p:sldId id="264" r:id="rId13"/>
    <p:sldId id="268" r:id="rId14"/>
    <p:sldId id="332" r:id="rId15"/>
    <p:sldId id="262" r:id="rId16"/>
    <p:sldId id="280" r:id="rId17"/>
    <p:sldId id="272" r:id="rId18"/>
    <p:sldId id="263" r:id="rId19"/>
    <p:sldId id="277" r:id="rId20"/>
    <p:sldId id="331" r:id="rId21"/>
    <p:sldId id="284" r:id="rId22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3C5"/>
    <a:srgbClr val="FFBF53"/>
    <a:srgbClr val="6A3C7C"/>
    <a:srgbClr val="F0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2118" y="1344"/>
      </p:cViewPr>
      <p:guideLst>
        <p:guide orient="horz" pos="2226"/>
        <p:guide pos="283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SimSun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SimSun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SimSun" pitchFamily="2" charset="-122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Click to edit Master title style</a:t>
            </a:r>
            <a:endParaRPr lang="zh-CN" altLang="en-US"/>
          </a:p>
          <a:p>
            <a:pPr lvl="1" indent="0"/>
            <a:r>
              <a:rPr lang="zh-CN" altLang="en-US"/>
              <a:t>Second level</a:t>
            </a:r>
            <a:endParaRPr lang="zh-CN" altLang="en-US"/>
          </a:p>
          <a:p>
            <a:pPr lvl="2" indent="0"/>
            <a:r>
              <a:rPr lang="zh-CN" altLang="en-US"/>
              <a:t>Third level</a:t>
            </a:r>
            <a:endParaRPr lang="zh-CN" altLang="en-US"/>
          </a:p>
          <a:p>
            <a:pPr lvl="3" indent="0"/>
            <a:r>
              <a:rPr lang="zh-CN" altLang="en-US"/>
              <a:t>Fouth level</a:t>
            </a:r>
            <a:endParaRPr lang="zh-CN" altLang="en-US"/>
          </a:p>
          <a:p>
            <a:pPr lvl="4" indent="0"/>
            <a:r>
              <a:rPr lang="zh-CN" altLang="en-US"/>
              <a:t>Fifth level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Calibri" panose="020F0502020204030204" pitchFamily="34" charset="0"/>
              </a:defRPr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SimSun" pitchFamily="2" charset="-122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Text Placeholder 2"/>
          <p:cNvSpPr/>
          <p:nvPr>
            <p:ph type="body"/>
          </p:nvPr>
        </p:nvSpPr>
        <p:spPr/>
        <p:txBody>
          <a:bodyPr/>
          <a:p>
            <a:r>
              <a:rPr lang="en-US"/>
              <a:t>Seulanga: nama lain dari bunga cempaka (Aceh)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>
                <a:sym typeface="+mn-ea"/>
              </a:rPr>
              <a:t>Click here to edit the master title style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1" fontAlgn="auto"/>
            <a:r>
              <a:rPr lang="zh-CN" altLang="en-US" sz="2800" strike="noStrike" noProof="1" dirty="0">
                <a:sym typeface="+mn-ea"/>
              </a:rPr>
              <a:t>Click here to edit the master text style</a:t>
            </a:r>
            <a:endParaRPr lang="zh-CN" altLang="en-US" sz="2800" strike="noStrike" noProof="1" dirty="0"/>
          </a:p>
          <a:p>
            <a:pPr lvl="1" fontAlgn="auto"/>
            <a:r>
              <a:rPr lang="zh-CN" altLang="en-US" sz="2800" strike="noStrike" noProof="1" dirty="0">
                <a:sym typeface="+mn-ea"/>
              </a:rPr>
              <a:t>The second level</a:t>
            </a:r>
            <a:endParaRPr lang="zh-CN" altLang="en-US" sz="2800" strike="noStrike" noProof="1" dirty="0"/>
          </a:p>
          <a:p>
            <a:pPr lvl="2" fontAlgn="auto"/>
            <a:r>
              <a:rPr lang="zh-CN" altLang="en-US" sz="2800" strike="noStrike" noProof="1" dirty="0">
                <a:sym typeface="+mn-ea"/>
              </a:rPr>
              <a:t>The third level</a:t>
            </a:r>
            <a:endParaRPr lang="zh-CN" altLang="en-US" sz="2800" strike="noStrike" noProof="1" dirty="0"/>
          </a:p>
          <a:p>
            <a:pPr lvl="3" fontAlgn="auto"/>
            <a:r>
              <a:rPr lang="zh-CN" altLang="en-US" sz="2800" strike="noStrike" noProof="1" dirty="0">
                <a:sym typeface="+mn-ea"/>
              </a:rPr>
              <a:t>The fourth level</a:t>
            </a:r>
            <a:endParaRPr lang="zh-CN" altLang="en-US" sz="2800" strike="noStrike" noProof="1" dirty="0"/>
          </a:p>
          <a:p>
            <a:pPr lvl="4" fontAlgn="auto"/>
            <a:r>
              <a:rPr lang="zh-CN" altLang="en-US" sz="2800" strike="noStrike" noProof="1" dirty="0">
                <a:sym typeface="+mn-ea"/>
              </a:rPr>
              <a:t>Fifth level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Click here to edit the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1" indent="-228600"/>
            <a:r>
              <a:rPr lang="zh-CN" altLang="en-US" dirty="0"/>
              <a:t>Click here to edit the master text style</a:t>
            </a:r>
            <a:endParaRPr lang="zh-CN" altLang="en-US" dirty="0"/>
          </a:p>
          <a:p>
            <a:pPr lvl="1" indent="-228600"/>
            <a:r>
              <a:rPr lang="zh-CN" altLang="en-US" dirty="0"/>
              <a:t>The second level</a:t>
            </a:r>
            <a:endParaRPr lang="zh-CN" altLang="en-US" dirty="0"/>
          </a:p>
          <a:p>
            <a:pPr lvl="2" indent="-228600"/>
            <a:r>
              <a:rPr lang="zh-CN" altLang="en-US" dirty="0"/>
              <a:t>The third level</a:t>
            </a:r>
            <a:endParaRPr lang="zh-CN" altLang="en-US" dirty="0"/>
          </a:p>
          <a:p>
            <a:pPr lvl="3" indent="-228600"/>
            <a:r>
              <a:rPr lang="zh-CN" altLang="en-US" dirty="0"/>
              <a:t>The fourth level</a:t>
            </a:r>
            <a:endParaRPr lang="zh-CN" altLang="en-US" dirty="0"/>
          </a:p>
          <a:p>
            <a:pPr lvl="4" indent="-228600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697218-550F-4C49-A56B-831D64D4BF2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9482138" y="2987675"/>
            <a:ext cx="1865313" cy="18637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9609138" y="-7937"/>
            <a:ext cx="2582863" cy="2917825"/>
          </a:xfrm>
          <a:custGeom>
            <a:avLst/>
            <a:gdLst>
              <a:gd name="connsiteX0" fmla="*/ 464944 w 2582970"/>
              <a:gd name="connsiteY0" fmla="*/ 0 h 2918147"/>
              <a:gd name="connsiteX1" fmla="*/ 2582970 w 2582970"/>
              <a:gd name="connsiteY1" fmla="*/ 0 h 2918147"/>
              <a:gd name="connsiteX2" fmla="*/ 2582970 w 2582970"/>
              <a:gd name="connsiteY2" fmla="*/ 2698179 h 2918147"/>
              <a:gd name="connsiteX3" fmla="*/ 2566138 w 2582970"/>
              <a:gd name="connsiteY3" fmla="*/ 2708404 h 2918147"/>
              <a:gd name="connsiteX4" fmla="*/ 1737800 w 2582970"/>
              <a:gd name="connsiteY4" fmla="*/ 2918147 h 2918147"/>
              <a:gd name="connsiteX5" fmla="*/ 0 w 2582970"/>
              <a:gd name="connsiteY5" fmla="*/ 1180347 h 2918147"/>
              <a:gd name="connsiteX6" fmla="*/ 396829 w 2582970"/>
              <a:gd name="connsiteY6" fmla="*/ 74945 h 29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970" h="2918147">
                <a:moveTo>
                  <a:pt x="464944" y="0"/>
                </a:moveTo>
                <a:lnTo>
                  <a:pt x="2582970" y="0"/>
                </a:lnTo>
                <a:lnTo>
                  <a:pt x="2582970" y="2698179"/>
                </a:lnTo>
                <a:lnTo>
                  <a:pt x="2566138" y="2708404"/>
                </a:lnTo>
                <a:cubicBezTo>
                  <a:pt x="2319904" y="2842167"/>
                  <a:pt x="2037725" y="2918147"/>
                  <a:pt x="1737800" y="2918147"/>
                </a:cubicBezTo>
                <a:cubicBezTo>
                  <a:pt x="778040" y="2918147"/>
                  <a:pt x="0" y="2140107"/>
                  <a:pt x="0" y="1180347"/>
                </a:cubicBezTo>
                <a:cubicBezTo>
                  <a:pt x="0" y="760452"/>
                  <a:pt x="148922" y="375339"/>
                  <a:pt x="396829" y="74945"/>
                </a:cubicBezTo>
                <a:close/>
              </a:path>
            </a:pathLst>
          </a:cu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069263" y="1676400"/>
            <a:ext cx="1722438" cy="17224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990138" y="5594350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1069638" y="5038725"/>
            <a:ext cx="603250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10621963" y="6037263"/>
            <a:ext cx="1570038" cy="820738"/>
          </a:xfrm>
          <a:custGeom>
            <a:avLst/>
            <a:gdLst>
              <a:gd name="connsiteX0" fmla="*/ 1049802 w 1569631"/>
              <a:gd name="connsiteY0" fmla="*/ 0 h 821301"/>
              <a:gd name="connsiteX1" fmla="*/ 1472572 w 1569631"/>
              <a:gd name="connsiteY1" fmla="*/ 85354 h 821301"/>
              <a:gd name="connsiteX2" fmla="*/ 1569631 w 1569631"/>
              <a:gd name="connsiteY2" fmla="*/ 138036 h 821301"/>
              <a:gd name="connsiteX3" fmla="*/ 1569631 w 1569631"/>
              <a:gd name="connsiteY3" fmla="*/ 821301 h 821301"/>
              <a:gd name="connsiteX4" fmla="*/ 0 w 1569631"/>
              <a:gd name="connsiteY4" fmla="*/ 821301 h 821301"/>
              <a:gd name="connsiteX5" fmla="*/ 49028 w 1569631"/>
              <a:gd name="connsiteY5" fmla="*/ 663358 h 821301"/>
              <a:gd name="connsiteX6" fmla="*/ 1049802 w 1569631"/>
              <a:gd name="connsiteY6" fmla="*/ 0 h 82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631" h="821301">
                <a:moveTo>
                  <a:pt x="1049802" y="0"/>
                </a:moveTo>
                <a:cubicBezTo>
                  <a:pt x="1199765" y="0"/>
                  <a:pt x="1342629" y="30393"/>
                  <a:pt x="1472572" y="85354"/>
                </a:cubicBezTo>
                <a:lnTo>
                  <a:pt x="1569631" y="138036"/>
                </a:lnTo>
                <a:lnTo>
                  <a:pt x="1569631" y="821301"/>
                </a:lnTo>
                <a:lnTo>
                  <a:pt x="0" y="821301"/>
                </a:lnTo>
                <a:lnTo>
                  <a:pt x="49028" y="663358"/>
                </a:lnTo>
                <a:cubicBezTo>
                  <a:pt x="213912" y="273531"/>
                  <a:pt x="599914" y="0"/>
                  <a:pt x="1049802" y="0"/>
                </a:cubicBezTo>
                <a:close/>
              </a:path>
            </a:pathLst>
          </a:cu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931275" y="255588"/>
            <a:ext cx="1033463" cy="10350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1545888" y="3175000"/>
            <a:ext cx="482600" cy="4841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58350" y="5138738"/>
            <a:ext cx="322263" cy="32067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707313" y="4065588"/>
            <a:ext cx="785813" cy="785813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091613" y="4211638"/>
            <a:ext cx="398463" cy="398463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4108" name="组合 15"/>
          <p:cNvGrpSpPr/>
          <p:nvPr/>
        </p:nvGrpSpPr>
        <p:grpSpPr>
          <a:xfrm>
            <a:off x="1182688" y="2327275"/>
            <a:ext cx="1331912" cy="1331913"/>
            <a:chOff x="139391" y="1379571"/>
            <a:chExt cx="1651309" cy="1651309"/>
          </a:xfrm>
        </p:grpSpPr>
        <p:sp>
          <p:nvSpPr>
            <p:cNvPr id="17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07474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11" name="文本框 18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r>
                <a:rPr lang="en-US" altLang="zh-CN" sz="6600" dirty="0">
                  <a:solidFill>
                    <a:schemeClr val="bg1"/>
                  </a:solidFill>
                  <a:ea typeface="SimSun" pitchFamily="2" charset="-122"/>
                  <a:cs typeface="Calibri" panose="020F0502020204030204" pitchFamily="34" charset="0"/>
                </a:rPr>
                <a:t>S</a:t>
              </a: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4112" name="组合 19"/>
          <p:cNvGrpSpPr/>
          <p:nvPr/>
        </p:nvGrpSpPr>
        <p:grpSpPr>
          <a:xfrm>
            <a:off x="2570163" y="2327275"/>
            <a:ext cx="1331912" cy="1331913"/>
            <a:chOff x="139391" y="1379571"/>
            <a:chExt cx="1651309" cy="1651309"/>
          </a:xfrm>
        </p:grpSpPr>
        <p:sp>
          <p:nvSpPr>
            <p:cNvPr id="21" name="椭圆 20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FBF53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15" name="文本框 22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r>
                <a:rPr lang="en-US" altLang="zh-CN" sz="6600" dirty="0">
                  <a:solidFill>
                    <a:schemeClr val="bg1"/>
                  </a:solidFill>
                  <a:ea typeface="SimSun" pitchFamily="2" charset="-122"/>
                  <a:cs typeface="Calibri" panose="020F0502020204030204" pitchFamily="34" charset="0"/>
                </a:rPr>
                <a:t>L</a:t>
              </a: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4116" name="组合 23"/>
          <p:cNvGrpSpPr/>
          <p:nvPr/>
        </p:nvGrpSpPr>
        <p:grpSpPr>
          <a:xfrm>
            <a:off x="3956050" y="2327275"/>
            <a:ext cx="1331913" cy="1331913"/>
            <a:chOff x="139391" y="1379571"/>
            <a:chExt cx="1651309" cy="1651309"/>
          </a:xfrm>
        </p:grpSpPr>
        <p:sp>
          <p:nvSpPr>
            <p:cNvPr id="25" name="椭圆 24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02B3C5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19" name="文本框 26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r>
                <a:rPr lang="en-US" altLang="zh-CN" sz="6600" dirty="0">
                  <a:solidFill>
                    <a:schemeClr val="bg1"/>
                  </a:solidFill>
                  <a:ea typeface="SimSun" pitchFamily="2" charset="-122"/>
                  <a:cs typeface="Calibri" panose="020F0502020204030204" pitchFamily="34" charset="0"/>
                </a:rPr>
                <a:t>i</a:t>
              </a: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4120" name="组合 27"/>
          <p:cNvGrpSpPr/>
          <p:nvPr/>
        </p:nvGrpSpPr>
        <p:grpSpPr>
          <a:xfrm>
            <a:off x="5343525" y="2327275"/>
            <a:ext cx="1331913" cy="1331913"/>
            <a:chOff x="139391" y="1379571"/>
            <a:chExt cx="1651309" cy="1651309"/>
          </a:xfrm>
        </p:grpSpPr>
        <p:sp>
          <p:nvSpPr>
            <p:cNvPr id="29" name="椭圆 28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6A3C7C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123" name="文本框 30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r>
                <a:rPr lang="en-US" altLang="zh-CN" sz="6600" dirty="0">
                  <a:solidFill>
                    <a:schemeClr val="bg1"/>
                  </a:solidFill>
                  <a:ea typeface="SimSun" pitchFamily="2" charset="-122"/>
                  <a:cs typeface="Calibri" panose="020F0502020204030204" pitchFamily="34" charset="0"/>
                </a:rPr>
                <a:t>M</a:t>
              </a: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4124" name="文本框 31"/>
          <p:cNvSpPr txBox="1"/>
          <p:nvPr/>
        </p:nvSpPr>
        <p:spPr>
          <a:xfrm>
            <a:off x="1574800" y="3659505"/>
            <a:ext cx="60007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Font typeface="Arial" panose="020B0604020202090204" pitchFamily="34" charset="0"/>
            </a:pPr>
            <a:r>
              <a:rPr lang="en-US" altLang="zh-CN" sz="4800" dirty="0">
                <a:solidFill>
                  <a:srgbClr val="02B3C5"/>
                </a:solidFill>
                <a:ea typeface="SimSun" pitchFamily="2" charset="-122"/>
                <a:cs typeface="Calibri" panose="020F0502020204030204" pitchFamily="34" charset="0"/>
              </a:rPr>
              <a:t>Code Name: Bulian</a:t>
            </a:r>
            <a:endParaRPr lang="en-US" altLang="zh-CN" sz="4800" dirty="0">
              <a:solidFill>
                <a:srgbClr val="02B3C5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4125" name="文本框 32"/>
          <p:cNvSpPr txBox="1"/>
          <p:nvPr/>
        </p:nvSpPr>
        <p:spPr>
          <a:xfrm>
            <a:off x="1574800" y="5261293"/>
            <a:ext cx="4276725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dist">
              <a:buFont typeface="Arial" panose="020B0604020202090204" pitchFamily="34" charset="0"/>
            </a:pPr>
            <a:r>
              <a:rPr lang="en-US" altLang="zh-CN" sz="1400" b="1" dirty="0">
                <a:solidFill>
                  <a:srgbClr val="424242"/>
                </a:solidFill>
                <a:ea typeface="SimSun" pitchFamily="2" charset="-122"/>
                <a:cs typeface="Calibri" panose="020F0502020204030204" pitchFamily="34" charset="0"/>
              </a:rPr>
              <a:t>Dosen IAIN Jember</a:t>
            </a:r>
            <a:endParaRPr lang="zh-CN" altLang="en-US" sz="1400" b="1" dirty="0">
              <a:solidFill>
                <a:srgbClr val="42424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26" name="文本框 33"/>
          <p:cNvSpPr txBox="1"/>
          <p:nvPr/>
        </p:nvSpPr>
        <p:spPr>
          <a:xfrm>
            <a:off x="2886075" y="4954588"/>
            <a:ext cx="2074863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dist">
              <a:buFont typeface="Arial" panose="020B0604020202090204" pitchFamily="34" charset="0"/>
            </a:pPr>
            <a:r>
              <a:rPr lang="en-US" altLang="zh-CN" sz="1400" dirty="0">
                <a:solidFill>
                  <a:srgbClr val="424242"/>
                </a:solidFill>
                <a:ea typeface="SimSun" pitchFamily="2" charset="-122"/>
                <a:cs typeface="Calibri" panose="020F0502020204030204" pitchFamily="34" charset="0"/>
              </a:rPr>
              <a:t>Fiqru Mafar, M. IP.</a:t>
            </a:r>
            <a:endParaRPr lang="zh-CN" altLang="en-US" sz="1400" dirty="0">
              <a:solidFill>
                <a:srgbClr val="42424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组合 27"/>
          <p:cNvGrpSpPr/>
          <p:nvPr/>
        </p:nvGrpSpPr>
        <p:grpSpPr>
          <a:xfrm>
            <a:off x="6750685" y="2329815"/>
            <a:ext cx="1331913" cy="1331913"/>
            <a:chOff x="139391" y="1379571"/>
            <a:chExt cx="1651309" cy="1651309"/>
          </a:xfrm>
          <a:solidFill>
            <a:srgbClr val="7030A0"/>
          </a:solidFill>
        </p:grpSpPr>
        <p:sp>
          <p:nvSpPr>
            <p:cNvPr id="3" name="椭圆 28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" name="椭圆 29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grpFill/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6" name="文本框 30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grp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r>
                <a:rPr lang="en-US" altLang="zh-CN" sz="6600" dirty="0">
                  <a:solidFill>
                    <a:schemeClr val="bg1"/>
                  </a:solidFill>
                  <a:ea typeface="SimSun" pitchFamily="2" charset="-122"/>
                  <a:cs typeface="Calibri" panose="020F0502020204030204" pitchFamily="34" charset="0"/>
                </a:rPr>
                <a:t>S</a:t>
              </a: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9" name="文本框 30"/>
          <p:cNvSpPr txBox="1"/>
          <p:nvPr/>
        </p:nvSpPr>
        <p:spPr>
          <a:xfrm>
            <a:off x="8580644" y="2068315"/>
            <a:ext cx="699997" cy="110680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t">
            <a:spAutoFit/>
          </a:bodyPr>
          <a:p>
            <a:pPr>
              <a:buFont typeface="Arial" panose="020B0604020202090204" pitchFamily="34" charset="0"/>
            </a:pPr>
            <a:r>
              <a: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9</a:t>
            </a:r>
            <a:endParaRPr lang="en-US" altLang="zh-CN" sz="66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0" name="文本框 32"/>
          <p:cNvSpPr txBox="1"/>
          <p:nvPr/>
        </p:nvSpPr>
        <p:spPr>
          <a:xfrm>
            <a:off x="801370" y="5797550"/>
            <a:ext cx="719709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buFont typeface="Arial" panose="020B0604020202090204" pitchFamily="34" charset="0"/>
            </a:pPr>
            <a:r>
              <a:rPr lang="en-US" altLang="zh-CN" sz="1400" b="1" dirty="0">
                <a:solidFill>
                  <a:srgbClr val="424242"/>
                </a:solidFill>
                <a:ea typeface="SimSun" pitchFamily="2" charset="-122"/>
                <a:cs typeface="Calibri" panose="020F0502020204030204" pitchFamily="34" charset="0"/>
              </a:rPr>
              <a:t>Disampaikan dalam Pengenalan dan Pelatihan SLiMS 9 Bulian untuk Pustakawan Sekolah di Kota Pekanbaru.</a:t>
            </a:r>
            <a:endParaRPr lang="en-US" altLang="zh-CN" sz="1400" b="1" dirty="0">
              <a:solidFill>
                <a:srgbClr val="424242"/>
              </a:solidFill>
              <a:ea typeface="SimSun" pitchFamily="2" charset="-122"/>
              <a:cs typeface="Calibri" panose="020F0502020204030204" pitchFamily="34" charset="0"/>
            </a:endParaRPr>
          </a:p>
          <a:p>
            <a:pPr algn="just">
              <a:buFont typeface="Arial" panose="020B0604020202090204" pitchFamily="34" charset="0"/>
            </a:pPr>
            <a:r>
              <a:rPr lang="en-US" altLang="zh-CN" sz="1400" b="1" dirty="0">
                <a:solidFill>
                  <a:srgbClr val="424242"/>
                </a:solidFill>
                <a:ea typeface="SimSun" pitchFamily="2" charset="-122"/>
                <a:cs typeface="Calibri" panose="020F0502020204030204" pitchFamily="34" charset="0"/>
              </a:rPr>
              <a:t>Diselenggarakan oleh Prodi Ilmu Perpustakaan FIB Unilak via Zoom</a:t>
            </a:r>
            <a:endParaRPr lang="en-US" altLang="zh-CN" sz="1400" b="1" dirty="0">
              <a:solidFill>
                <a:srgbClr val="424242"/>
              </a:solidFill>
              <a:ea typeface="SimSun" pitchFamily="2" charset="-122"/>
              <a:cs typeface="Calibri" panose="020F0502020204030204" pitchFamily="34" charset="0"/>
            </a:endParaRPr>
          </a:p>
          <a:p>
            <a:pPr algn="just">
              <a:buFont typeface="Arial" panose="020B0604020202090204" pitchFamily="34" charset="0"/>
            </a:pPr>
            <a:r>
              <a:rPr lang="en-US" altLang="zh-CN" sz="1400" b="1" dirty="0">
                <a:solidFill>
                  <a:srgbClr val="424242"/>
                </a:solidFill>
                <a:ea typeface="SimSun" pitchFamily="2" charset="-122"/>
                <a:cs typeface="Calibri" panose="020F0502020204030204" pitchFamily="34" charset="0"/>
              </a:rPr>
              <a:t>10 Desember 2020</a:t>
            </a:r>
            <a:endParaRPr lang="en-US" altLang="zh-CN" sz="1400" b="1" dirty="0">
              <a:solidFill>
                <a:srgbClr val="424242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Kenapa?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Freeform 8"/>
          <p:cNvSpPr/>
          <p:nvPr/>
        </p:nvSpPr>
        <p:spPr bwMode="gray">
          <a:xfrm rot="328192">
            <a:off x="3830638" y="3611563"/>
            <a:ext cx="461963" cy="452438"/>
          </a:xfrm>
          <a:custGeom>
            <a:avLst/>
            <a:gdLst>
              <a:gd name="T0" fmla="*/ 0 w 463"/>
              <a:gd name="T1" fmla="*/ 2147483647 h 451"/>
              <a:gd name="T2" fmla="*/ 2147483647 w 463"/>
              <a:gd name="T3" fmla="*/ 2147483647 h 451"/>
              <a:gd name="T4" fmla="*/ 2147483647 w 463"/>
              <a:gd name="T5" fmla="*/ 2147483647 h 451"/>
              <a:gd name="T6" fmla="*/ 2147483647 w 463"/>
              <a:gd name="T7" fmla="*/ 0 h 451"/>
              <a:gd name="T8" fmla="*/ 0 w 463"/>
              <a:gd name="T9" fmla="*/ 2147483647 h 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451"/>
              <a:gd name="T17" fmla="*/ 463 w 463"/>
              <a:gd name="T18" fmla="*/ 451 h 4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451">
                <a:moveTo>
                  <a:pt x="0" y="123"/>
                </a:moveTo>
                <a:lnTo>
                  <a:pt x="121" y="451"/>
                </a:lnTo>
                <a:lnTo>
                  <a:pt x="463" y="338"/>
                </a:lnTo>
                <a:lnTo>
                  <a:pt x="340" y="0"/>
                </a:lnTo>
                <a:lnTo>
                  <a:pt x="0" y="123"/>
                </a:ln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2" name="Freeform 3"/>
          <p:cNvSpPr/>
          <p:nvPr/>
        </p:nvSpPr>
        <p:spPr bwMode="gray">
          <a:xfrm rot="328192">
            <a:off x="3124200" y="2036763"/>
            <a:ext cx="1370013" cy="1508125"/>
          </a:xfrm>
          <a:custGeom>
            <a:avLst/>
            <a:gdLst>
              <a:gd name="T0" fmla="*/ 2147483647 w 580"/>
              <a:gd name="T1" fmla="*/ 2147483647 h 638"/>
              <a:gd name="T2" fmla="*/ 2147483647 w 580"/>
              <a:gd name="T3" fmla="*/ 2147483647 h 638"/>
              <a:gd name="T4" fmla="*/ 2147483647 w 580"/>
              <a:gd name="T5" fmla="*/ 2147483647 h 638"/>
              <a:gd name="T6" fmla="*/ 2147483647 w 580"/>
              <a:gd name="T7" fmla="*/ 2147483647 h 638"/>
              <a:gd name="T8" fmla="*/ 2147483647 w 580"/>
              <a:gd name="T9" fmla="*/ 2147483647 h 638"/>
              <a:gd name="T10" fmla="*/ 2147483647 w 580"/>
              <a:gd name="T11" fmla="*/ 2147483647 h 638"/>
              <a:gd name="T12" fmla="*/ 2147483647 w 580"/>
              <a:gd name="T13" fmla="*/ 2147483647 h 638"/>
              <a:gd name="T14" fmla="*/ 2147483647 w 580"/>
              <a:gd name="T15" fmla="*/ 2147483647 h 638"/>
              <a:gd name="T16" fmla="*/ 2147483647 w 580"/>
              <a:gd name="T17" fmla="*/ 2147483647 h 638"/>
              <a:gd name="T18" fmla="*/ 2147483647 w 580"/>
              <a:gd name="T19" fmla="*/ 2147483647 h 638"/>
              <a:gd name="T20" fmla="*/ 2147483647 w 580"/>
              <a:gd name="T21" fmla="*/ 2147483647 h 6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0"/>
              <a:gd name="T34" fmla="*/ 0 h 638"/>
              <a:gd name="T35" fmla="*/ 580 w 580"/>
              <a:gd name="T36" fmla="*/ 638 h 6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0" h="638">
                <a:moveTo>
                  <a:pt x="35" y="421"/>
                </a:moveTo>
                <a:cubicBezTo>
                  <a:pt x="175" y="365"/>
                  <a:pt x="175" y="365"/>
                  <a:pt x="175" y="365"/>
                </a:cubicBezTo>
                <a:cubicBezTo>
                  <a:pt x="175" y="365"/>
                  <a:pt x="128" y="237"/>
                  <a:pt x="252" y="214"/>
                </a:cubicBezTo>
                <a:cubicBezTo>
                  <a:pt x="376" y="192"/>
                  <a:pt x="386" y="297"/>
                  <a:pt x="378" y="344"/>
                </a:cubicBezTo>
                <a:cubicBezTo>
                  <a:pt x="370" y="390"/>
                  <a:pt x="242" y="488"/>
                  <a:pt x="320" y="638"/>
                </a:cubicBezTo>
                <a:cubicBezTo>
                  <a:pt x="451" y="590"/>
                  <a:pt x="451" y="590"/>
                  <a:pt x="451" y="590"/>
                </a:cubicBezTo>
                <a:cubicBezTo>
                  <a:pt x="451" y="590"/>
                  <a:pt x="411" y="521"/>
                  <a:pt x="476" y="442"/>
                </a:cubicBezTo>
                <a:cubicBezTo>
                  <a:pt x="542" y="364"/>
                  <a:pt x="580" y="224"/>
                  <a:pt x="463" y="126"/>
                </a:cubicBezTo>
                <a:cubicBezTo>
                  <a:pt x="463" y="126"/>
                  <a:pt x="320" y="0"/>
                  <a:pt x="107" y="144"/>
                </a:cubicBezTo>
                <a:cubicBezTo>
                  <a:pt x="107" y="144"/>
                  <a:pt x="72" y="161"/>
                  <a:pt x="43" y="212"/>
                </a:cubicBezTo>
                <a:cubicBezTo>
                  <a:pt x="14" y="262"/>
                  <a:pt x="0" y="341"/>
                  <a:pt x="35" y="421"/>
                </a:cubicBez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536950" y="4346575"/>
            <a:ext cx="1250950" cy="398463"/>
          </a:xfrm>
          <a:prstGeom prst="rect">
            <a:avLst/>
          </a:pr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4" name="Freeform 8"/>
          <p:cNvSpPr/>
          <p:nvPr/>
        </p:nvSpPr>
        <p:spPr bwMode="gray">
          <a:xfrm rot="1448142">
            <a:off x="5656263" y="4227513"/>
            <a:ext cx="769938" cy="752475"/>
          </a:xfrm>
          <a:custGeom>
            <a:avLst/>
            <a:gdLst>
              <a:gd name="T0" fmla="*/ 0 w 463"/>
              <a:gd name="T1" fmla="*/ 2147483647 h 451"/>
              <a:gd name="T2" fmla="*/ 2147483647 w 463"/>
              <a:gd name="T3" fmla="*/ 2147483647 h 451"/>
              <a:gd name="T4" fmla="*/ 2147483647 w 463"/>
              <a:gd name="T5" fmla="*/ 2147483647 h 451"/>
              <a:gd name="T6" fmla="*/ 2147483647 w 463"/>
              <a:gd name="T7" fmla="*/ 0 h 451"/>
              <a:gd name="T8" fmla="*/ 0 w 463"/>
              <a:gd name="T9" fmla="*/ 2147483647 h 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451"/>
              <a:gd name="T17" fmla="*/ 463 w 463"/>
              <a:gd name="T18" fmla="*/ 451 h 4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451">
                <a:moveTo>
                  <a:pt x="0" y="123"/>
                </a:moveTo>
                <a:lnTo>
                  <a:pt x="121" y="451"/>
                </a:lnTo>
                <a:lnTo>
                  <a:pt x="463" y="338"/>
                </a:lnTo>
                <a:lnTo>
                  <a:pt x="340" y="0"/>
                </a:lnTo>
                <a:lnTo>
                  <a:pt x="0" y="123"/>
                </a:ln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5" name="Freeform 3"/>
          <p:cNvSpPr/>
          <p:nvPr/>
        </p:nvSpPr>
        <p:spPr bwMode="gray">
          <a:xfrm rot="1448142">
            <a:off x="5059363" y="1560513"/>
            <a:ext cx="2282825" cy="2513013"/>
          </a:xfrm>
          <a:custGeom>
            <a:avLst/>
            <a:gdLst>
              <a:gd name="T0" fmla="*/ 2147483647 w 580"/>
              <a:gd name="T1" fmla="*/ 2147483647 h 638"/>
              <a:gd name="T2" fmla="*/ 2147483647 w 580"/>
              <a:gd name="T3" fmla="*/ 2147483647 h 638"/>
              <a:gd name="T4" fmla="*/ 2147483647 w 580"/>
              <a:gd name="T5" fmla="*/ 2147483647 h 638"/>
              <a:gd name="T6" fmla="*/ 2147483647 w 580"/>
              <a:gd name="T7" fmla="*/ 2147483647 h 638"/>
              <a:gd name="T8" fmla="*/ 2147483647 w 580"/>
              <a:gd name="T9" fmla="*/ 2147483647 h 638"/>
              <a:gd name="T10" fmla="*/ 2147483647 w 580"/>
              <a:gd name="T11" fmla="*/ 2147483647 h 638"/>
              <a:gd name="T12" fmla="*/ 2147483647 w 580"/>
              <a:gd name="T13" fmla="*/ 2147483647 h 638"/>
              <a:gd name="T14" fmla="*/ 2147483647 w 580"/>
              <a:gd name="T15" fmla="*/ 2147483647 h 638"/>
              <a:gd name="T16" fmla="*/ 2147483647 w 580"/>
              <a:gd name="T17" fmla="*/ 2147483647 h 638"/>
              <a:gd name="T18" fmla="*/ 2147483647 w 580"/>
              <a:gd name="T19" fmla="*/ 2147483647 h 638"/>
              <a:gd name="T20" fmla="*/ 2147483647 w 580"/>
              <a:gd name="T21" fmla="*/ 2147483647 h 6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0"/>
              <a:gd name="T34" fmla="*/ 0 h 638"/>
              <a:gd name="T35" fmla="*/ 580 w 580"/>
              <a:gd name="T36" fmla="*/ 638 h 6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0" h="638">
                <a:moveTo>
                  <a:pt x="35" y="421"/>
                </a:moveTo>
                <a:cubicBezTo>
                  <a:pt x="175" y="365"/>
                  <a:pt x="175" y="365"/>
                  <a:pt x="175" y="365"/>
                </a:cubicBezTo>
                <a:cubicBezTo>
                  <a:pt x="175" y="365"/>
                  <a:pt x="128" y="237"/>
                  <a:pt x="252" y="214"/>
                </a:cubicBezTo>
                <a:cubicBezTo>
                  <a:pt x="376" y="192"/>
                  <a:pt x="386" y="297"/>
                  <a:pt x="378" y="344"/>
                </a:cubicBezTo>
                <a:cubicBezTo>
                  <a:pt x="370" y="390"/>
                  <a:pt x="242" y="488"/>
                  <a:pt x="320" y="638"/>
                </a:cubicBezTo>
                <a:cubicBezTo>
                  <a:pt x="451" y="590"/>
                  <a:pt x="451" y="590"/>
                  <a:pt x="451" y="590"/>
                </a:cubicBezTo>
                <a:cubicBezTo>
                  <a:pt x="451" y="590"/>
                  <a:pt x="411" y="521"/>
                  <a:pt x="476" y="442"/>
                </a:cubicBezTo>
                <a:cubicBezTo>
                  <a:pt x="542" y="364"/>
                  <a:pt x="580" y="224"/>
                  <a:pt x="463" y="126"/>
                </a:cubicBezTo>
                <a:cubicBezTo>
                  <a:pt x="463" y="126"/>
                  <a:pt x="320" y="0"/>
                  <a:pt x="107" y="144"/>
                </a:cubicBezTo>
                <a:cubicBezTo>
                  <a:pt x="107" y="144"/>
                  <a:pt x="72" y="161"/>
                  <a:pt x="43" y="212"/>
                </a:cubicBezTo>
                <a:cubicBezTo>
                  <a:pt x="14" y="262"/>
                  <a:pt x="0" y="341"/>
                  <a:pt x="35" y="421"/>
                </a:cubicBez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30850" y="5218113"/>
            <a:ext cx="1250950" cy="398463"/>
          </a:xfrm>
          <a:prstGeom prst="rect">
            <a:avLst/>
          </a:pr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7" name="Freeform 8"/>
          <p:cNvSpPr/>
          <p:nvPr/>
        </p:nvSpPr>
        <p:spPr bwMode="gray">
          <a:xfrm rot="1960988">
            <a:off x="7864475" y="3522663"/>
            <a:ext cx="461963" cy="450850"/>
          </a:xfrm>
          <a:custGeom>
            <a:avLst/>
            <a:gdLst>
              <a:gd name="T0" fmla="*/ 0 w 463"/>
              <a:gd name="T1" fmla="*/ 2147483647 h 451"/>
              <a:gd name="T2" fmla="*/ 2147483647 w 463"/>
              <a:gd name="T3" fmla="*/ 2147483647 h 451"/>
              <a:gd name="T4" fmla="*/ 2147483647 w 463"/>
              <a:gd name="T5" fmla="*/ 2147483647 h 451"/>
              <a:gd name="T6" fmla="*/ 2147483647 w 463"/>
              <a:gd name="T7" fmla="*/ 0 h 451"/>
              <a:gd name="T8" fmla="*/ 0 w 463"/>
              <a:gd name="T9" fmla="*/ 2147483647 h 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451"/>
              <a:gd name="T17" fmla="*/ 463 w 463"/>
              <a:gd name="T18" fmla="*/ 451 h 4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451">
                <a:moveTo>
                  <a:pt x="0" y="123"/>
                </a:moveTo>
                <a:lnTo>
                  <a:pt x="121" y="451"/>
                </a:lnTo>
                <a:lnTo>
                  <a:pt x="463" y="338"/>
                </a:lnTo>
                <a:lnTo>
                  <a:pt x="340" y="0"/>
                </a:lnTo>
                <a:lnTo>
                  <a:pt x="0" y="123"/>
                </a:lnTo>
                <a:close/>
              </a:path>
            </a:pathLst>
          </a:cu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8" name="Freeform 3"/>
          <p:cNvSpPr/>
          <p:nvPr/>
        </p:nvSpPr>
        <p:spPr bwMode="gray">
          <a:xfrm rot="1960988">
            <a:off x="7664450" y="1946275"/>
            <a:ext cx="1370013" cy="1508125"/>
          </a:xfrm>
          <a:custGeom>
            <a:avLst/>
            <a:gdLst>
              <a:gd name="T0" fmla="*/ 2147483647 w 580"/>
              <a:gd name="T1" fmla="*/ 2147483647 h 638"/>
              <a:gd name="T2" fmla="*/ 2147483647 w 580"/>
              <a:gd name="T3" fmla="*/ 2147483647 h 638"/>
              <a:gd name="T4" fmla="*/ 2147483647 w 580"/>
              <a:gd name="T5" fmla="*/ 2147483647 h 638"/>
              <a:gd name="T6" fmla="*/ 2147483647 w 580"/>
              <a:gd name="T7" fmla="*/ 2147483647 h 638"/>
              <a:gd name="T8" fmla="*/ 2147483647 w 580"/>
              <a:gd name="T9" fmla="*/ 2147483647 h 638"/>
              <a:gd name="T10" fmla="*/ 2147483647 w 580"/>
              <a:gd name="T11" fmla="*/ 2147483647 h 638"/>
              <a:gd name="T12" fmla="*/ 2147483647 w 580"/>
              <a:gd name="T13" fmla="*/ 2147483647 h 638"/>
              <a:gd name="T14" fmla="*/ 2147483647 w 580"/>
              <a:gd name="T15" fmla="*/ 2147483647 h 638"/>
              <a:gd name="T16" fmla="*/ 2147483647 w 580"/>
              <a:gd name="T17" fmla="*/ 2147483647 h 638"/>
              <a:gd name="T18" fmla="*/ 2147483647 w 580"/>
              <a:gd name="T19" fmla="*/ 2147483647 h 638"/>
              <a:gd name="T20" fmla="*/ 2147483647 w 580"/>
              <a:gd name="T21" fmla="*/ 2147483647 h 6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0"/>
              <a:gd name="T34" fmla="*/ 0 h 638"/>
              <a:gd name="T35" fmla="*/ 580 w 580"/>
              <a:gd name="T36" fmla="*/ 638 h 6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0" h="638">
                <a:moveTo>
                  <a:pt x="35" y="421"/>
                </a:moveTo>
                <a:cubicBezTo>
                  <a:pt x="175" y="365"/>
                  <a:pt x="175" y="365"/>
                  <a:pt x="175" y="365"/>
                </a:cubicBezTo>
                <a:cubicBezTo>
                  <a:pt x="175" y="365"/>
                  <a:pt x="128" y="237"/>
                  <a:pt x="252" y="214"/>
                </a:cubicBezTo>
                <a:cubicBezTo>
                  <a:pt x="376" y="192"/>
                  <a:pt x="386" y="297"/>
                  <a:pt x="378" y="344"/>
                </a:cubicBezTo>
                <a:cubicBezTo>
                  <a:pt x="370" y="390"/>
                  <a:pt x="242" y="488"/>
                  <a:pt x="320" y="638"/>
                </a:cubicBezTo>
                <a:cubicBezTo>
                  <a:pt x="451" y="590"/>
                  <a:pt x="451" y="590"/>
                  <a:pt x="451" y="590"/>
                </a:cubicBezTo>
                <a:cubicBezTo>
                  <a:pt x="451" y="590"/>
                  <a:pt x="411" y="521"/>
                  <a:pt x="476" y="442"/>
                </a:cubicBezTo>
                <a:cubicBezTo>
                  <a:pt x="542" y="364"/>
                  <a:pt x="580" y="224"/>
                  <a:pt x="463" y="126"/>
                </a:cubicBezTo>
                <a:cubicBezTo>
                  <a:pt x="463" y="126"/>
                  <a:pt x="320" y="0"/>
                  <a:pt x="107" y="144"/>
                </a:cubicBezTo>
                <a:cubicBezTo>
                  <a:pt x="107" y="144"/>
                  <a:pt x="72" y="161"/>
                  <a:pt x="43" y="212"/>
                </a:cubicBezTo>
                <a:cubicBezTo>
                  <a:pt x="14" y="262"/>
                  <a:pt x="0" y="341"/>
                  <a:pt x="35" y="421"/>
                </a:cubicBezTo>
                <a:close/>
              </a:path>
            </a:pathLst>
          </a:cu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489825" y="4303713"/>
            <a:ext cx="1250950" cy="400050"/>
          </a:xfrm>
          <a:prstGeom prst="rect">
            <a:avLst/>
          </a:pr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5371" name="TextBox 13"/>
          <p:cNvSpPr txBox="1"/>
          <p:nvPr/>
        </p:nvSpPr>
        <p:spPr>
          <a:xfrm>
            <a:off x="3733800" y="4406900"/>
            <a:ext cx="855663" cy="27686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ctr" defTabSz="1216025">
              <a:spcBef>
                <a:spcPct val="20000"/>
              </a:spcBef>
            </a:pPr>
            <a:r>
              <a:rPr lang="en-US" altLang="zh-CN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Gratis</a:t>
            </a:r>
            <a:endParaRPr lang="en-US" altLang="zh-CN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5372" name="TextBox 13"/>
          <p:cNvSpPr txBox="1"/>
          <p:nvPr/>
        </p:nvSpPr>
        <p:spPr>
          <a:xfrm>
            <a:off x="5729288" y="5278438"/>
            <a:ext cx="855662" cy="1536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ctr" defTabSz="1216025">
              <a:spcBef>
                <a:spcPct val="20000"/>
              </a:spcBef>
            </a:pPr>
            <a:r>
              <a:rPr lang="en-US" altLang="zh-CN" sz="10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Open Source</a:t>
            </a:r>
            <a:endParaRPr lang="en-US" altLang="zh-CN" sz="10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5373" name="TextBox 13"/>
          <p:cNvSpPr txBox="1"/>
          <p:nvPr/>
        </p:nvSpPr>
        <p:spPr>
          <a:xfrm>
            <a:off x="7688263" y="4365625"/>
            <a:ext cx="854075" cy="21526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ctr" defTabSz="1216025">
              <a:spcBef>
                <a:spcPct val="20000"/>
              </a:spcBef>
            </a:pPr>
            <a:r>
              <a:rPr lang="en-US" altLang="zh-CN" sz="14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Indonesia</a:t>
            </a:r>
            <a:endParaRPr lang="en-US" altLang="zh-CN" sz="14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Alasan Memilih SLiMS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4587201" y="2377670"/>
            <a:ext cx="2940681" cy="4727849"/>
            <a:chOff x="3427254" y="1276349"/>
            <a:chExt cx="2209827" cy="3552826"/>
          </a:xfrm>
          <a:solidFill>
            <a:srgbClr val="C1C7D0"/>
          </a:solidFill>
        </p:grpSpPr>
        <p:sp>
          <p:nvSpPr>
            <p:cNvPr id="4" name="Rounded Rectangle 24@|1FFC:14277081|FBC:16777215|LFC:16777215|LBC:16777215"/>
            <p:cNvSpPr/>
            <p:nvPr/>
          </p:nvSpPr>
          <p:spPr>
            <a:xfrm flipH="1" flipV="1">
              <a:off x="4457580" y="3220865"/>
              <a:ext cx="180035" cy="160831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  <p:sp>
          <p:nvSpPr>
            <p:cNvPr id="5" name="Rounded Rectangle 25@|1FFC:14277081|FBC:16777215|LFC:16777215|LBC:16777215"/>
            <p:cNvSpPr/>
            <p:nvPr/>
          </p:nvSpPr>
          <p:spPr>
            <a:xfrm rot="18522481" flipV="1">
              <a:off x="4188904" y="3666155"/>
              <a:ext cx="180035" cy="70189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  <p:grpSp>
          <p:nvGrpSpPr>
            <p:cNvPr id="7" name="Group 30"/>
            <p:cNvGrpSpPr/>
            <p:nvPr/>
          </p:nvGrpSpPr>
          <p:grpSpPr>
            <a:xfrm>
              <a:off x="3917999" y="1690571"/>
              <a:ext cx="729110" cy="1573518"/>
              <a:chOff x="1984341" y="1319217"/>
              <a:chExt cx="771493" cy="1664986"/>
            </a:xfrm>
            <a:grpFill/>
          </p:grpSpPr>
          <p:sp>
            <p:nvSpPr>
              <p:cNvPr id="21" name="Rounded Rectangle 28@|1FFC:0|FBC:0|LFC:16777215|LBC:16777215"/>
              <p:cNvSpPr/>
              <p:nvPr/>
            </p:nvSpPr>
            <p:spPr>
              <a:xfrm flipH="1">
                <a:off x="2004899" y="1319217"/>
                <a:ext cx="190500" cy="152164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22" name="Rounded Rectangle 29@|1FFC:0|FBC:0|LFC:16777215|LBC:16777215"/>
              <p:cNvSpPr/>
              <p:nvPr/>
            </p:nvSpPr>
            <p:spPr>
              <a:xfrm rot="17703920" flipH="1">
                <a:off x="2279514" y="2507882"/>
                <a:ext cx="181148" cy="77149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8" name="Group 37"/>
            <p:cNvGrpSpPr/>
            <p:nvPr/>
          </p:nvGrpSpPr>
          <p:grpSpPr>
            <a:xfrm flipH="1">
              <a:off x="4495154" y="2090739"/>
              <a:ext cx="729110" cy="1714009"/>
              <a:chOff x="1984342" y="1412436"/>
              <a:chExt cx="771493" cy="1813644"/>
            </a:xfrm>
            <a:grpFill/>
          </p:grpSpPr>
          <p:sp>
            <p:nvSpPr>
              <p:cNvPr id="19" name="Rounded Rectangle 38@|1FFC:0|FBC:0|LFC:16777215|LBC:16777215"/>
              <p:cNvSpPr/>
              <p:nvPr/>
            </p:nvSpPr>
            <p:spPr>
              <a:xfrm flipH="1" flipV="1">
                <a:off x="2004898" y="1412436"/>
                <a:ext cx="190500" cy="16703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20" name="Rounded Rectangle 39@|1FFC:0|FBC:0|LFC:16777215|LBC:16777215"/>
              <p:cNvSpPr/>
              <p:nvPr/>
            </p:nvSpPr>
            <p:spPr>
              <a:xfrm rot="17703920" flipH="1">
                <a:off x="2279515" y="2749759"/>
                <a:ext cx="181148" cy="77149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9" name="Group 40"/>
            <p:cNvGrpSpPr/>
            <p:nvPr/>
          </p:nvGrpSpPr>
          <p:grpSpPr>
            <a:xfrm flipH="1">
              <a:off x="4695149" y="1276349"/>
              <a:ext cx="465586" cy="1006346"/>
              <a:chOff x="5811795" y="1155550"/>
              <a:chExt cx="492650" cy="1064844"/>
            </a:xfrm>
            <a:grpFill/>
          </p:grpSpPr>
          <p:sp>
            <p:nvSpPr>
              <p:cNvPr id="17" name="Rounded Rectangle 41@|1FFC:0|FBC:0|LFC:16777215|LBC:16777215"/>
              <p:cNvSpPr/>
              <p:nvPr/>
            </p:nvSpPr>
            <p:spPr>
              <a:xfrm flipH="1" flipV="1">
                <a:off x="6094730" y="1155550"/>
                <a:ext cx="190500" cy="9666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8" name="Rounded Rectangle 42@|1FFC:0|FBC:0|LFC:16777215|LBC:16777215"/>
              <p:cNvSpPr/>
              <p:nvPr/>
            </p:nvSpPr>
            <p:spPr>
              <a:xfrm rot="3564534">
                <a:off x="5962870" y="1878819"/>
                <a:ext cx="190500" cy="492650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10" name="Group 49"/>
            <p:cNvGrpSpPr/>
            <p:nvPr/>
          </p:nvGrpSpPr>
          <p:grpSpPr>
            <a:xfrm flipH="1">
              <a:off x="5070221" y="2458910"/>
              <a:ext cx="566860" cy="838735"/>
              <a:chOff x="6012342" y="2292562"/>
              <a:chExt cx="599811" cy="887490"/>
            </a:xfrm>
            <a:grpFill/>
          </p:grpSpPr>
          <p:sp>
            <p:nvSpPr>
              <p:cNvPr id="15" name="Rounded Rectangle 47@|1FFC:0|FBC:0|LFC:16777215|LBC:16777215"/>
              <p:cNvSpPr/>
              <p:nvPr/>
            </p:nvSpPr>
            <p:spPr>
              <a:xfrm flipH="1">
                <a:off x="6039014" y="2292562"/>
                <a:ext cx="190500" cy="762000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6" name="Rounded Rectangle 48@|1FFC:0|FBC:0|LFC:16777215|LBC:16777215"/>
              <p:cNvSpPr/>
              <p:nvPr/>
            </p:nvSpPr>
            <p:spPr>
              <a:xfrm rot="18035466" flipH="1">
                <a:off x="6216998" y="2784896"/>
                <a:ext cx="190500" cy="599811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11" name="Group 50"/>
            <p:cNvGrpSpPr/>
            <p:nvPr/>
          </p:nvGrpSpPr>
          <p:grpSpPr>
            <a:xfrm>
              <a:off x="3506920" y="1343025"/>
              <a:ext cx="566860" cy="877223"/>
              <a:chOff x="6012342" y="1921426"/>
              <a:chExt cx="599811" cy="928215"/>
            </a:xfrm>
            <a:grpFill/>
          </p:grpSpPr>
          <p:sp>
            <p:nvSpPr>
              <p:cNvPr id="13" name="Rounded Rectangle 51@|1FFC:0|FBC:0|LFC:16777215|LBC:16777215"/>
              <p:cNvSpPr/>
              <p:nvPr/>
            </p:nvSpPr>
            <p:spPr>
              <a:xfrm flipH="1" flipV="1">
                <a:off x="6039013" y="1921426"/>
                <a:ext cx="190500" cy="80272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4" name="Rounded Rectangle 52@|1FFC:0|FBC:0|LFC:16777215|LBC:16777215"/>
              <p:cNvSpPr/>
              <p:nvPr/>
            </p:nvSpPr>
            <p:spPr>
              <a:xfrm rot="18035466" flipH="1">
                <a:off x="6216998" y="2454485"/>
                <a:ext cx="190500" cy="599811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sp>
          <p:nvSpPr>
            <p:cNvPr id="12" name="Rounded Rectangle 54@|1FFC:14277081|FBC:16777215|LFC:16777215|LBC:16777215"/>
            <p:cNvSpPr/>
            <p:nvPr/>
          </p:nvSpPr>
          <p:spPr>
            <a:xfrm rot="18522481" flipV="1">
              <a:off x="3688186" y="2405736"/>
              <a:ext cx="180035" cy="70189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</p:grpSp>
      <p:sp>
        <p:nvSpPr>
          <p:cNvPr id="23" name="Oval 55"/>
          <p:cNvSpPr/>
          <p:nvPr/>
        </p:nvSpPr>
        <p:spPr>
          <a:xfrm>
            <a:off x="5349875" y="5707063"/>
            <a:ext cx="203200" cy="203200"/>
          </a:xfrm>
          <a:prstGeom prst="ellipse">
            <a:avLst/>
          </a:prstGeom>
          <a:solidFill>
            <a:srgbClr val="02B3C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4" name="Oval 56"/>
          <p:cNvSpPr/>
          <p:nvPr/>
        </p:nvSpPr>
        <p:spPr>
          <a:xfrm>
            <a:off x="4691063" y="4025900"/>
            <a:ext cx="203200" cy="201613"/>
          </a:xfrm>
          <a:prstGeom prst="ellipse">
            <a:avLst/>
          </a:prstGeom>
          <a:solidFill>
            <a:srgbClr val="F0747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5" name="Oval 57"/>
          <p:cNvSpPr/>
          <p:nvPr/>
        </p:nvSpPr>
        <p:spPr>
          <a:xfrm>
            <a:off x="7277100" y="3997325"/>
            <a:ext cx="201613" cy="201613"/>
          </a:xfrm>
          <a:prstGeom prst="ellipse">
            <a:avLst/>
          </a:prstGeom>
          <a:solidFill>
            <a:srgbClr val="02B3C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6" name="Oval 58"/>
          <p:cNvSpPr/>
          <p:nvPr/>
        </p:nvSpPr>
        <p:spPr>
          <a:xfrm>
            <a:off x="6318250" y="2400300"/>
            <a:ext cx="203200" cy="201613"/>
          </a:xfrm>
          <a:prstGeom prst="ellipse">
            <a:avLst/>
          </a:prstGeom>
          <a:solidFill>
            <a:srgbClr val="6A3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7" name="Oval 60"/>
          <p:cNvSpPr/>
          <p:nvPr/>
        </p:nvSpPr>
        <p:spPr>
          <a:xfrm>
            <a:off x="4741863" y="2492375"/>
            <a:ext cx="203200" cy="201613"/>
          </a:xfrm>
          <a:prstGeom prst="ellipse">
            <a:avLst/>
          </a:prstGeom>
          <a:solidFill>
            <a:srgbClr val="FFBF5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grpSp>
        <p:nvGrpSpPr>
          <p:cNvPr id="28" name="Group 81"/>
          <p:cNvGrpSpPr/>
          <p:nvPr/>
        </p:nvGrpSpPr>
        <p:grpSpPr>
          <a:xfrm flipH="1">
            <a:off x="6411581" y="2224101"/>
            <a:ext cx="1716089" cy="268583"/>
            <a:chOff x="3127643" y="1459073"/>
            <a:chExt cx="704089" cy="187150"/>
          </a:xfrm>
          <a:solidFill>
            <a:srgbClr val="73446C"/>
          </a:solidFill>
        </p:grpSpPr>
        <p:sp>
          <p:nvSpPr>
            <p:cNvPr id="29" name="Straight Connector 63@|9FFC:0|FBC:0|LFC:155468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6A3C7C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0" name="Straight Connector 64@|9FFC:0|FBC:0|LFC:155468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6A3C7C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1" name="Group 81"/>
          <p:cNvGrpSpPr/>
          <p:nvPr/>
        </p:nvGrpSpPr>
        <p:grpSpPr>
          <a:xfrm flipH="1">
            <a:off x="7390742" y="3848001"/>
            <a:ext cx="736929" cy="244899"/>
            <a:chOff x="3127643" y="1459073"/>
            <a:chExt cx="704089" cy="187150"/>
          </a:xfrm>
          <a:solidFill>
            <a:srgbClr val="A5CA36"/>
          </a:solidFill>
        </p:grpSpPr>
        <p:sp>
          <p:nvSpPr>
            <p:cNvPr id="32" name="Straight Connector 73@|9FFC:0|FBC:0|LFC:2381804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3" name="Straight Connector 74@|9FFC:0|FBC:0|LFC:2381804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4" name="Group 81"/>
          <p:cNvGrpSpPr/>
          <p:nvPr/>
        </p:nvGrpSpPr>
        <p:grpSpPr>
          <a:xfrm>
            <a:off x="4076322" y="5537291"/>
            <a:ext cx="1387792" cy="259393"/>
            <a:chOff x="3127643" y="1459073"/>
            <a:chExt cx="704089" cy="187150"/>
          </a:xfrm>
          <a:solidFill>
            <a:srgbClr val="1C8EE4"/>
          </a:solidFill>
        </p:grpSpPr>
        <p:sp>
          <p:nvSpPr>
            <p:cNvPr id="35" name="Straight Connector 77@|9FFC:0|FBC:0|LFC:430809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6" name="Straight Connector 78@|9FFC:0|FBC:0|LFC:430809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7" name="Group 81"/>
          <p:cNvGrpSpPr/>
          <p:nvPr/>
        </p:nvGrpSpPr>
        <p:grpSpPr>
          <a:xfrm>
            <a:off x="4048423" y="3867093"/>
            <a:ext cx="736929" cy="244899"/>
            <a:chOff x="3127643" y="1459073"/>
            <a:chExt cx="704089" cy="187150"/>
          </a:xfrm>
          <a:solidFill>
            <a:srgbClr val="FCC725"/>
          </a:solidFill>
        </p:grpSpPr>
        <p:sp>
          <p:nvSpPr>
            <p:cNvPr id="38" name="Straight Connector 84@|9FFC:0|FBC:0|LFC:1465758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F1BE22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9" name="Straight Connector 85@|9FFC:0|FBC:0|LFC:1465758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F1BE22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40" name="Group 81"/>
          <p:cNvGrpSpPr/>
          <p:nvPr/>
        </p:nvGrpSpPr>
        <p:grpSpPr>
          <a:xfrm>
            <a:off x="4111800" y="2354513"/>
            <a:ext cx="736929" cy="244899"/>
            <a:chOff x="3127643" y="1459073"/>
            <a:chExt cx="704089" cy="187150"/>
          </a:xfrm>
          <a:solidFill>
            <a:srgbClr val="E71F3C"/>
          </a:solidFill>
        </p:grpSpPr>
        <p:sp>
          <p:nvSpPr>
            <p:cNvPr id="41" name="Straight Connector 89@|9FFC:0|FBC:0|LFC:430809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FFBF53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42" name="Straight Connector 90@|9FFC:0|FBC:0|LFC:430809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FFBF53"/>
              </a:solidFill>
              <a:prstDash val="solid"/>
              <a:headEnd type="none"/>
              <a:tailEnd type="oval"/>
            </a:ln>
            <a:effectLst/>
          </p:spPr>
        </p:sp>
      </p:grpSp>
      <p:sp>
        <p:nvSpPr>
          <p:cNvPr id="43" name="Freeform 206"/>
          <p:cNvSpPr>
            <a:spLocks noEditPoints="1"/>
          </p:cNvSpPr>
          <p:nvPr/>
        </p:nvSpPr>
        <p:spPr bwMode="auto">
          <a:xfrm>
            <a:off x="7608888" y="3330575"/>
            <a:ext cx="427038" cy="425450"/>
          </a:xfrm>
          <a:custGeom>
            <a:avLst/>
            <a:gdLst/>
            <a:ahLst/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rgbClr val="02B3C5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4" name="Freeform 170"/>
          <p:cNvSpPr>
            <a:spLocks noEditPoints="1"/>
          </p:cNvSpPr>
          <p:nvPr/>
        </p:nvSpPr>
        <p:spPr bwMode="auto">
          <a:xfrm>
            <a:off x="7656513" y="1770063"/>
            <a:ext cx="417513" cy="352425"/>
          </a:xfrm>
          <a:custGeom>
            <a:avLst/>
            <a:gdLst/>
            <a:ahLst/>
            <a:cxnLst>
              <a:cxn ang="0">
                <a:pos x="244" y="216"/>
              </a:cxn>
              <a:cxn ang="0">
                <a:pos x="12" y="216"/>
              </a:cxn>
              <a:cxn ang="0">
                <a:pos x="0" y="204"/>
              </a:cxn>
              <a:cxn ang="0">
                <a:pos x="0" y="12"/>
              </a:cxn>
              <a:cxn ang="0">
                <a:pos x="12" y="0"/>
              </a:cxn>
              <a:cxn ang="0">
                <a:pos x="24" y="12"/>
              </a:cxn>
              <a:cxn ang="0">
                <a:pos x="24" y="164"/>
              </a:cxn>
              <a:cxn ang="0">
                <a:pos x="24" y="192"/>
              </a:cxn>
              <a:cxn ang="0">
                <a:pos x="244" y="192"/>
              </a:cxn>
              <a:cxn ang="0">
                <a:pos x="256" y="204"/>
              </a:cxn>
              <a:cxn ang="0">
                <a:pos x="244" y="216"/>
              </a:cxn>
              <a:cxn ang="0">
                <a:pos x="216" y="180"/>
              </a:cxn>
              <a:cxn ang="0">
                <a:pos x="192" y="180"/>
              </a:cxn>
              <a:cxn ang="0">
                <a:pos x="180" y="168"/>
              </a:cxn>
              <a:cxn ang="0">
                <a:pos x="180" y="84"/>
              </a:cxn>
              <a:cxn ang="0">
                <a:pos x="192" y="72"/>
              </a:cxn>
              <a:cxn ang="0">
                <a:pos x="216" y="72"/>
              </a:cxn>
              <a:cxn ang="0">
                <a:pos x="228" y="84"/>
              </a:cxn>
              <a:cxn ang="0">
                <a:pos x="228" y="168"/>
              </a:cxn>
              <a:cxn ang="0">
                <a:pos x="216" y="180"/>
              </a:cxn>
              <a:cxn ang="0">
                <a:pos x="148" y="180"/>
              </a:cxn>
              <a:cxn ang="0">
                <a:pos x="124" y="180"/>
              </a:cxn>
              <a:cxn ang="0">
                <a:pos x="112" y="168"/>
              </a:cxn>
              <a:cxn ang="0">
                <a:pos x="112" y="36"/>
              </a:cxn>
              <a:cxn ang="0">
                <a:pos x="124" y="24"/>
              </a:cxn>
              <a:cxn ang="0">
                <a:pos x="148" y="24"/>
              </a:cxn>
              <a:cxn ang="0">
                <a:pos x="160" y="36"/>
              </a:cxn>
              <a:cxn ang="0">
                <a:pos x="160" y="168"/>
              </a:cxn>
              <a:cxn ang="0">
                <a:pos x="148" y="180"/>
              </a:cxn>
              <a:cxn ang="0">
                <a:pos x="80" y="180"/>
              </a:cxn>
              <a:cxn ang="0">
                <a:pos x="56" y="180"/>
              </a:cxn>
              <a:cxn ang="0">
                <a:pos x="44" y="168"/>
              </a:cxn>
              <a:cxn ang="0">
                <a:pos x="44" y="144"/>
              </a:cxn>
              <a:cxn ang="0">
                <a:pos x="56" y="132"/>
              </a:cxn>
              <a:cxn ang="0">
                <a:pos x="80" y="132"/>
              </a:cxn>
              <a:cxn ang="0">
                <a:pos x="92" y="144"/>
              </a:cxn>
              <a:cxn ang="0">
                <a:pos x="92" y="168"/>
              </a:cxn>
              <a:cxn ang="0">
                <a:pos x="80" y="180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rgbClr val="6A3C7C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5" name="Freeform 5"/>
          <p:cNvSpPr>
            <a:spLocks noEditPoints="1"/>
          </p:cNvSpPr>
          <p:nvPr/>
        </p:nvSpPr>
        <p:spPr bwMode="auto">
          <a:xfrm>
            <a:off x="4083050" y="3330575"/>
            <a:ext cx="436563" cy="423863"/>
          </a:xfrm>
          <a:custGeom>
            <a:avLst/>
            <a:gdLst/>
            <a:ahLst/>
            <a:cxnLst>
              <a:cxn ang="0">
                <a:pos x="671" y="73"/>
              </a:cxn>
              <a:cxn ang="0">
                <a:pos x="569" y="25"/>
              </a:cxn>
              <a:cxn ang="0">
                <a:pos x="576" y="4"/>
              </a:cxn>
              <a:cxn ang="0">
                <a:pos x="567" y="0"/>
              </a:cxn>
              <a:cxn ang="0">
                <a:pos x="111" y="1"/>
              </a:cxn>
              <a:cxn ang="0">
                <a:pos x="107" y="18"/>
              </a:cxn>
              <a:cxn ang="0">
                <a:pos x="103" y="73"/>
              </a:cxn>
              <a:cxn ang="0">
                <a:pos x="4" y="77"/>
              </a:cxn>
              <a:cxn ang="0">
                <a:pos x="67" y="254"/>
              </a:cxn>
              <a:cxn ang="0">
                <a:pos x="241" y="392"/>
              </a:cxn>
              <a:cxn ang="0">
                <a:pos x="271" y="444"/>
              </a:cxn>
              <a:cxn ang="0">
                <a:pos x="292" y="590"/>
              </a:cxn>
              <a:cxn ang="0">
                <a:pos x="254" y="594"/>
              </a:cxn>
              <a:cxn ang="0">
                <a:pos x="204" y="629"/>
              </a:cxn>
              <a:cxn ang="0">
                <a:pos x="213" y="662"/>
              </a:cxn>
              <a:cxn ang="0">
                <a:pos x="479" y="654"/>
              </a:cxn>
              <a:cxn ang="0">
                <a:pos x="472" y="617"/>
              </a:cxn>
              <a:cxn ang="0">
                <a:pos x="414" y="590"/>
              </a:cxn>
              <a:cxn ang="0">
                <a:pos x="416" y="455"/>
              </a:cxn>
              <a:cxn ang="0">
                <a:pos x="406" y="437"/>
              </a:cxn>
              <a:cxn ang="0">
                <a:pos x="431" y="397"/>
              </a:cxn>
              <a:cxn ang="0">
                <a:pos x="455" y="357"/>
              </a:cxn>
              <a:cxn ang="0">
                <a:pos x="683" y="85"/>
              </a:cxn>
              <a:cxn ang="0">
                <a:pos x="146" y="288"/>
              </a:cxn>
              <a:cxn ang="0">
                <a:pos x="95" y="244"/>
              </a:cxn>
              <a:cxn ang="0">
                <a:pos x="81" y="229"/>
              </a:cxn>
              <a:cxn ang="0">
                <a:pos x="78" y="224"/>
              </a:cxn>
              <a:cxn ang="0">
                <a:pos x="43" y="166"/>
              </a:cxn>
              <a:cxn ang="0">
                <a:pos x="41" y="161"/>
              </a:cxn>
              <a:cxn ang="0">
                <a:pos x="30" y="130"/>
              </a:cxn>
              <a:cxn ang="0">
                <a:pos x="23" y="97"/>
              </a:cxn>
              <a:cxn ang="0">
                <a:pos x="180" y="307"/>
              </a:cxn>
              <a:cxn ang="0">
                <a:pos x="453" y="141"/>
              </a:cxn>
              <a:cxn ang="0">
                <a:pos x="413" y="266"/>
              </a:cxn>
              <a:cxn ang="0">
                <a:pos x="342" y="222"/>
              </a:cxn>
              <a:cxn ang="0">
                <a:pos x="271" y="266"/>
              </a:cxn>
              <a:cxn ang="0">
                <a:pos x="230" y="141"/>
              </a:cxn>
              <a:cxn ang="0">
                <a:pos x="314" y="135"/>
              </a:cxn>
              <a:cxn ang="0">
                <a:pos x="345" y="57"/>
              </a:cxn>
              <a:cxn ang="0">
                <a:pos x="452" y="135"/>
              </a:cxn>
              <a:cxn ang="0">
                <a:pos x="653" y="103"/>
              </a:cxn>
              <a:cxn ang="0">
                <a:pos x="638" y="156"/>
              </a:cxn>
              <a:cxn ang="0">
                <a:pos x="635" y="163"/>
              </a:cxn>
              <a:cxn ang="0">
                <a:pos x="627" y="179"/>
              </a:cxn>
              <a:cxn ang="0">
                <a:pos x="598" y="226"/>
              </a:cxn>
              <a:cxn ang="0">
                <a:pos x="591" y="234"/>
              </a:cxn>
              <a:cxn ang="0">
                <a:pos x="563" y="263"/>
              </a:cxn>
              <a:cxn ang="0">
                <a:pos x="497" y="307"/>
              </a:cxn>
              <a:cxn ang="0">
                <a:pos x="654" y="97"/>
              </a:cxn>
              <a:cxn ang="0">
                <a:pos x="653" y="103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rgbClr val="F07474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144963" y="1770063"/>
            <a:ext cx="446088" cy="482600"/>
          </a:xfrm>
          <a:custGeom>
            <a:avLst/>
            <a:gdLst/>
            <a:ahLst/>
            <a:cxnLst>
              <a:cxn ang="0">
                <a:pos x="783" y="812"/>
              </a:cxn>
              <a:cxn ang="0">
                <a:pos x="684" y="703"/>
              </a:cxn>
              <a:cxn ang="0">
                <a:pos x="698" y="592"/>
              </a:cxn>
              <a:cxn ang="0">
                <a:pos x="674" y="483"/>
              </a:cxn>
              <a:cxn ang="0">
                <a:pos x="617" y="387"/>
              </a:cxn>
              <a:cxn ang="0">
                <a:pos x="532" y="315"/>
              </a:cxn>
              <a:cxn ang="0">
                <a:pos x="428" y="275"/>
              </a:cxn>
              <a:cxn ang="0">
                <a:pos x="316" y="270"/>
              </a:cxn>
              <a:cxn ang="0">
                <a:pos x="209" y="303"/>
              </a:cxn>
              <a:cxn ang="0">
                <a:pos x="119" y="367"/>
              </a:cxn>
              <a:cxn ang="0">
                <a:pos x="54" y="458"/>
              </a:cxn>
              <a:cxn ang="0">
                <a:pos x="22" y="565"/>
              </a:cxn>
              <a:cxn ang="0">
                <a:pos x="27" y="677"/>
              </a:cxn>
              <a:cxn ang="0">
                <a:pos x="68" y="781"/>
              </a:cxn>
              <a:cxn ang="0">
                <a:pos x="140" y="866"/>
              </a:cxn>
              <a:cxn ang="0">
                <a:pos x="236" y="923"/>
              </a:cxn>
              <a:cxn ang="0">
                <a:pos x="345" y="945"/>
              </a:cxn>
              <a:cxn ang="0">
                <a:pos x="456" y="931"/>
              </a:cxn>
              <a:cxn ang="0">
                <a:pos x="556" y="882"/>
              </a:cxn>
              <a:cxn ang="0">
                <a:pos x="605" y="817"/>
              </a:cxn>
              <a:cxn ang="0">
                <a:pos x="769" y="943"/>
              </a:cxn>
              <a:cxn ang="0">
                <a:pos x="843" y="818"/>
              </a:cxn>
              <a:cxn ang="0">
                <a:pos x="456" y="618"/>
              </a:cxn>
              <a:cxn ang="0">
                <a:pos x="317" y="545"/>
              </a:cxn>
              <a:cxn ang="0">
                <a:pos x="381" y="630"/>
              </a:cxn>
              <a:cxn ang="0">
                <a:pos x="276" y="614"/>
              </a:cxn>
              <a:cxn ang="0">
                <a:pos x="407" y="700"/>
              </a:cxn>
              <a:cxn ang="0">
                <a:pos x="408" y="804"/>
              </a:cxn>
              <a:cxn ang="0">
                <a:pos x="307" y="409"/>
              </a:cxn>
              <a:cxn ang="0">
                <a:pos x="550" y="674"/>
              </a:cxn>
              <a:cxn ang="0">
                <a:pos x="576" y="689"/>
              </a:cxn>
              <a:cxn ang="0">
                <a:pos x="299" y="379"/>
              </a:cxn>
              <a:cxn ang="0">
                <a:pos x="415" y="833"/>
              </a:cxn>
              <a:cxn ang="0">
                <a:pos x="544" y="781"/>
              </a:cxn>
              <a:cxn ang="0">
                <a:pos x="109" y="670"/>
              </a:cxn>
              <a:cxn ang="0">
                <a:pos x="605" y="543"/>
              </a:cxn>
              <a:cxn ang="0">
                <a:pos x="839" y="900"/>
              </a:cxn>
              <a:cxn ang="0">
                <a:pos x="773" y="900"/>
              </a:cxn>
              <a:cxn ang="0">
                <a:pos x="807" y="842"/>
              </a:cxn>
              <a:cxn ang="0">
                <a:pos x="839" y="900"/>
              </a:cxn>
              <a:cxn ang="0">
                <a:pos x="543" y="226"/>
              </a:cxn>
              <a:cxn ang="0">
                <a:pos x="570" y="293"/>
              </a:cxn>
              <a:cxn ang="0">
                <a:pos x="620" y="312"/>
              </a:cxn>
              <a:cxn ang="0">
                <a:pos x="687" y="340"/>
              </a:cxn>
              <a:cxn ang="0">
                <a:pos x="736" y="318"/>
              </a:cxn>
              <a:cxn ang="0">
                <a:pos x="802" y="290"/>
              </a:cxn>
              <a:cxn ang="0">
                <a:pos x="821" y="240"/>
              </a:cxn>
              <a:cxn ang="0">
                <a:pos x="849" y="173"/>
              </a:cxn>
              <a:cxn ang="0">
                <a:pos x="827" y="124"/>
              </a:cxn>
              <a:cxn ang="0">
                <a:pos x="800" y="58"/>
              </a:cxn>
              <a:cxn ang="0">
                <a:pos x="749" y="39"/>
              </a:cxn>
              <a:cxn ang="0">
                <a:pos x="683" y="11"/>
              </a:cxn>
              <a:cxn ang="0">
                <a:pos x="634" y="33"/>
              </a:cxn>
              <a:cxn ang="0">
                <a:pos x="567" y="60"/>
              </a:cxn>
              <a:cxn ang="0">
                <a:pos x="548" y="111"/>
              </a:cxn>
              <a:cxn ang="0">
                <a:pos x="521" y="177"/>
              </a:cxn>
              <a:cxn ang="0">
                <a:pos x="685" y="93"/>
              </a:cxn>
              <a:cxn ang="0">
                <a:pos x="685" y="258"/>
              </a:cxn>
              <a:cxn ang="0">
                <a:pos x="685" y="93"/>
              </a:cxn>
              <a:cxn ang="0">
                <a:pos x="685" y="93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rgbClr val="FFBF53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7" name="Freeform 177"/>
          <p:cNvSpPr>
            <a:spLocks noEditPoints="1"/>
          </p:cNvSpPr>
          <p:nvPr/>
        </p:nvSpPr>
        <p:spPr bwMode="auto">
          <a:xfrm>
            <a:off x="4119563" y="4945063"/>
            <a:ext cx="439738" cy="461963"/>
          </a:xfrm>
          <a:custGeom>
            <a:avLst/>
            <a:gdLst/>
            <a:ahLst/>
            <a:cxnLst>
              <a:cxn ang="0">
                <a:pos x="350" y="180"/>
              </a:cxn>
              <a:cxn ang="0">
                <a:pos x="10" y="180"/>
              </a:cxn>
              <a:cxn ang="0">
                <a:pos x="5" y="171"/>
              </a:cxn>
              <a:cxn ang="0">
                <a:pos x="170" y="8"/>
              </a:cxn>
              <a:cxn ang="0">
                <a:pos x="189" y="9"/>
              </a:cxn>
              <a:cxn ang="0">
                <a:pos x="250" y="69"/>
              </a:cxn>
              <a:cxn ang="0">
                <a:pos x="250" y="45"/>
              </a:cxn>
              <a:cxn ang="0">
                <a:pos x="281" y="45"/>
              </a:cxn>
              <a:cxn ang="0">
                <a:pos x="281" y="100"/>
              </a:cxn>
              <a:cxn ang="0">
                <a:pos x="353" y="171"/>
              </a:cxn>
              <a:cxn ang="0">
                <a:pos x="350" y="180"/>
              </a:cxn>
              <a:cxn ang="0">
                <a:pos x="314" y="367"/>
              </a:cxn>
              <a:cxn ang="0">
                <a:pos x="300" y="380"/>
              </a:cxn>
              <a:cxn ang="0">
                <a:pos x="194" y="380"/>
              </a:cxn>
              <a:cxn ang="0">
                <a:pos x="194" y="302"/>
              </a:cxn>
              <a:cxn ang="0">
                <a:pos x="146" y="302"/>
              </a:cxn>
              <a:cxn ang="0">
                <a:pos x="146" y="380"/>
              </a:cxn>
              <a:cxn ang="0">
                <a:pos x="58" y="380"/>
              </a:cxn>
              <a:cxn ang="0">
                <a:pos x="44" y="366"/>
              </a:cxn>
              <a:cxn ang="0">
                <a:pos x="44" y="188"/>
              </a:cxn>
              <a:cxn ang="0">
                <a:pos x="314" y="188"/>
              </a:cxn>
              <a:cxn ang="0">
                <a:pos x="314" y="367"/>
              </a:cxn>
              <a:cxn ang="0">
                <a:pos x="273" y="242"/>
              </a:cxn>
              <a:cxn ang="0">
                <a:pos x="225" y="242"/>
              </a:cxn>
              <a:cxn ang="0">
                <a:pos x="225" y="282"/>
              </a:cxn>
              <a:cxn ang="0">
                <a:pos x="273" y="282"/>
              </a:cxn>
              <a:cxn ang="0">
                <a:pos x="273" y="242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rgbClr val="02B3C5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2" name="TextBox 13"/>
          <p:cNvSpPr txBox="1"/>
          <p:nvPr/>
        </p:nvSpPr>
        <p:spPr>
          <a:xfrm>
            <a:off x="8377238" y="3714750"/>
            <a:ext cx="2335212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Mudah diinstall dan digunakan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3" name="TextBox 13"/>
          <p:cNvSpPr txBox="1"/>
          <p:nvPr/>
        </p:nvSpPr>
        <p:spPr>
          <a:xfrm>
            <a:off x="8358188" y="2301875"/>
            <a:ext cx="2335212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Komunitas SLiMS masih eksis sampai saat ini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4" name="TextBox 13"/>
          <p:cNvSpPr txBox="1"/>
          <p:nvPr/>
        </p:nvSpPr>
        <p:spPr>
          <a:xfrm>
            <a:off x="1336675" y="2203450"/>
            <a:ext cx="233362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Bebas untuk dikembangkan sesuai kebutuhan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5" name="TextBox 13"/>
          <p:cNvSpPr txBox="1"/>
          <p:nvPr/>
        </p:nvSpPr>
        <p:spPr>
          <a:xfrm>
            <a:off x="1336675" y="3719513"/>
            <a:ext cx="233362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Bebas untuk dimodifikasi dan disebarluaskan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6" name="TextBox 13"/>
          <p:cNvSpPr txBox="1"/>
          <p:nvPr/>
        </p:nvSpPr>
        <p:spPr>
          <a:xfrm>
            <a:off x="1336675" y="5556885"/>
            <a:ext cx="2333625" cy="55372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Pengembang utama Hendro Wicaksono, dkk. memiliki latar belakang perpustakaan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7" name="TextBox 13"/>
          <p:cNvSpPr txBox="1"/>
          <p:nvPr/>
        </p:nvSpPr>
        <p:spPr>
          <a:xfrm>
            <a:off x="8377238" y="3433763"/>
            <a:ext cx="1954212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Mudah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8" name="TextBox 13"/>
          <p:cNvSpPr txBox="1"/>
          <p:nvPr/>
        </p:nvSpPr>
        <p:spPr>
          <a:xfrm>
            <a:off x="8358188" y="1789113"/>
            <a:ext cx="1954212" cy="492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Dukungan Komunitas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9" name="TextBox 13"/>
          <p:cNvSpPr txBox="1"/>
          <p:nvPr/>
        </p:nvSpPr>
        <p:spPr>
          <a:xfrm>
            <a:off x="1717675" y="192246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Open Source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10" name="TextBox 13"/>
          <p:cNvSpPr txBox="1"/>
          <p:nvPr/>
        </p:nvSpPr>
        <p:spPr>
          <a:xfrm>
            <a:off x="1717675" y="343376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Lisensi GNU/GPL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11" name="TextBox 13"/>
          <p:cNvSpPr txBox="1"/>
          <p:nvPr/>
        </p:nvSpPr>
        <p:spPr>
          <a:xfrm>
            <a:off x="1717675" y="5053013"/>
            <a:ext cx="1952625" cy="492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Dikembangkan oleh pustakawan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" name="TextBox 13"/>
          <p:cNvSpPr txBox="1"/>
          <p:nvPr/>
        </p:nvSpPr>
        <p:spPr>
          <a:xfrm>
            <a:off x="9729470" y="6410325"/>
            <a:ext cx="2333625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BLaCK ScANDAL, 2013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Alasan Memilih SLiMS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4587201" y="2377670"/>
            <a:ext cx="2940681" cy="4727849"/>
            <a:chOff x="3427254" y="1276349"/>
            <a:chExt cx="2209827" cy="3552826"/>
          </a:xfrm>
          <a:solidFill>
            <a:srgbClr val="C1C7D0"/>
          </a:solidFill>
        </p:grpSpPr>
        <p:sp>
          <p:nvSpPr>
            <p:cNvPr id="4" name="Rounded Rectangle 24@|1FFC:14277081|FBC:16777215|LFC:16777215|LBC:16777215"/>
            <p:cNvSpPr/>
            <p:nvPr/>
          </p:nvSpPr>
          <p:spPr>
            <a:xfrm flipH="1" flipV="1">
              <a:off x="4457580" y="3220865"/>
              <a:ext cx="180035" cy="160831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  <p:sp>
          <p:nvSpPr>
            <p:cNvPr id="5" name="Rounded Rectangle 25@|1FFC:14277081|FBC:16777215|LFC:16777215|LBC:16777215"/>
            <p:cNvSpPr/>
            <p:nvPr/>
          </p:nvSpPr>
          <p:spPr>
            <a:xfrm rot="18522481" flipV="1">
              <a:off x="4188904" y="3666155"/>
              <a:ext cx="180035" cy="70189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  <p:grpSp>
          <p:nvGrpSpPr>
            <p:cNvPr id="7" name="Group 30"/>
            <p:cNvGrpSpPr/>
            <p:nvPr/>
          </p:nvGrpSpPr>
          <p:grpSpPr>
            <a:xfrm>
              <a:off x="3917999" y="1690571"/>
              <a:ext cx="729110" cy="1573518"/>
              <a:chOff x="1984341" y="1319217"/>
              <a:chExt cx="771493" cy="1664986"/>
            </a:xfrm>
            <a:grpFill/>
          </p:grpSpPr>
          <p:sp>
            <p:nvSpPr>
              <p:cNvPr id="21" name="Rounded Rectangle 28@|1FFC:0|FBC:0|LFC:16777215|LBC:16777215"/>
              <p:cNvSpPr/>
              <p:nvPr/>
            </p:nvSpPr>
            <p:spPr>
              <a:xfrm flipH="1">
                <a:off x="2004899" y="1319217"/>
                <a:ext cx="190500" cy="152164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22" name="Rounded Rectangle 29@|1FFC:0|FBC:0|LFC:16777215|LBC:16777215"/>
              <p:cNvSpPr/>
              <p:nvPr/>
            </p:nvSpPr>
            <p:spPr>
              <a:xfrm rot="17703920" flipH="1">
                <a:off x="2279514" y="2507882"/>
                <a:ext cx="181148" cy="77149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8" name="Group 37"/>
            <p:cNvGrpSpPr/>
            <p:nvPr/>
          </p:nvGrpSpPr>
          <p:grpSpPr>
            <a:xfrm flipH="1">
              <a:off x="4495154" y="2090739"/>
              <a:ext cx="729110" cy="1714009"/>
              <a:chOff x="1984342" y="1412436"/>
              <a:chExt cx="771493" cy="1813644"/>
            </a:xfrm>
            <a:grpFill/>
          </p:grpSpPr>
          <p:sp>
            <p:nvSpPr>
              <p:cNvPr id="19" name="Rounded Rectangle 38@|1FFC:0|FBC:0|LFC:16777215|LBC:16777215"/>
              <p:cNvSpPr/>
              <p:nvPr/>
            </p:nvSpPr>
            <p:spPr>
              <a:xfrm flipH="1" flipV="1">
                <a:off x="2004898" y="1412436"/>
                <a:ext cx="190500" cy="16703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20" name="Rounded Rectangle 39@|1FFC:0|FBC:0|LFC:16777215|LBC:16777215"/>
              <p:cNvSpPr/>
              <p:nvPr/>
            </p:nvSpPr>
            <p:spPr>
              <a:xfrm rot="17703920" flipH="1">
                <a:off x="2279515" y="2749759"/>
                <a:ext cx="181148" cy="77149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9" name="Group 40"/>
            <p:cNvGrpSpPr/>
            <p:nvPr/>
          </p:nvGrpSpPr>
          <p:grpSpPr>
            <a:xfrm flipH="1">
              <a:off x="4695149" y="1276349"/>
              <a:ext cx="465586" cy="1006346"/>
              <a:chOff x="5811795" y="1155550"/>
              <a:chExt cx="492650" cy="1064844"/>
            </a:xfrm>
            <a:grpFill/>
          </p:grpSpPr>
          <p:sp>
            <p:nvSpPr>
              <p:cNvPr id="17" name="Rounded Rectangle 41@|1FFC:0|FBC:0|LFC:16777215|LBC:16777215"/>
              <p:cNvSpPr/>
              <p:nvPr/>
            </p:nvSpPr>
            <p:spPr>
              <a:xfrm flipH="1" flipV="1">
                <a:off x="6094730" y="1155550"/>
                <a:ext cx="190500" cy="9666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8" name="Rounded Rectangle 42@|1FFC:0|FBC:0|LFC:16777215|LBC:16777215"/>
              <p:cNvSpPr/>
              <p:nvPr/>
            </p:nvSpPr>
            <p:spPr>
              <a:xfrm rot="3564534">
                <a:off x="5962870" y="1878819"/>
                <a:ext cx="190500" cy="492650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10" name="Group 49"/>
            <p:cNvGrpSpPr/>
            <p:nvPr/>
          </p:nvGrpSpPr>
          <p:grpSpPr>
            <a:xfrm flipH="1">
              <a:off x="5070221" y="2458910"/>
              <a:ext cx="566860" cy="838735"/>
              <a:chOff x="6012342" y="2292562"/>
              <a:chExt cx="599811" cy="887490"/>
            </a:xfrm>
            <a:grpFill/>
          </p:grpSpPr>
          <p:sp>
            <p:nvSpPr>
              <p:cNvPr id="15" name="Rounded Rectangle 47@|1FFC:0|FBC:0|LFC:16777215|LBC:16777215"/>
              <p:cNvSpPr/>
              <p:nvPr/>
            </p:nvSpPr>
            <p:spPr>
              <a:xfrm flipH="1">
                <a:off x="6039014" y="2292562"/>
                <a:ext cx="190500" cy="762000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6" name="Rounded Rectangle 48@|1FFC:0|FBC:0|LFC:16777215|LBC:16777215"/>
              <p:cNvSpPr/>
              <p:nvPr/>
            </p:nvSpPr>
            <p:spPr>
              <a:xfrm rot="18035466" flipH="1">
                <a:off x="6216998" y="2784896"/>
                <a:ext cx="190500" cy="599811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grpSp>
          <p:nvGrpSpPr>
            <p:cNvPr id="11" name="Group 50"/>
            <p:cNvGrpSpPr/>
            <p:nvPr/>
          </p:nvGrpSpPr>
          <p:grpSpPr>
            <a:xfrm>
              <a:off x="3506920" y="1343025"/>
              <a:ext cx="566860" cy="877223"/>
              <a:chOff x="6012342" y="1921426"/>
              <a:chExt cx="599811" cy="928215"/>
            </a:xfrm>
            <a:grpFill/>
          </p:grpSpPr>
          <p:sp>
            <p:nvSpPr>
              <p:cNvPr id="13" name="Rounded Rectangle 51@|1FFC:0|FBC:0|LFC:16777215|LBC:16777215"/>
              <p:cNvSpPr/>
              <p:nvPr/>
            </p:nvSpPr>
            <p:spPr>
              <a:xfrm flipH="1" flipV="1">
                <a:off x="6039013" y="1921426"/>
                <a:ext cx="190500" cy="80272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  <p:sp>
            <p:nvSpPr>
              <p:cNvPr id="14" name="Rounded Rectangle 52@|1FFC:0|FBC:0|LFC:16777215|LBC:16777215"/>
              <p:cNvSpPr/>
              <p:nvPr/>
            </p:nvSpPr>
            <p:spPr>
              <a:xfrm rot="18035466" flipH="1">
                <a:off x="6216998" y="2454485"/>
                <a:ext cx="190500" cy="599811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bg1"/>
                </a:solidFill>
              </a:ln>
              <a:effectLst>
                <a:outerShdw blurRad="152400" dist="635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Calibri" panose="020F0502020204030204" pitchFamily="34" charset="0"/>
                  <a:cs typeface="Calibri" panose="020F0502020204030204" pitchFamily="34" charset="0"/>
                  <a:sym typeface="Arial" panose="020B0604020202090204" pitchFamily="34" charset="0"/>
                </a:endParaRPr>
              </a:p>
            </p:txBody>
          </p:sp>
        </p:grpSp>
        <p:sp>
          <p:nvSpPr>
            <p:cNvPr id="12" name="Rounded Rectangle 54@|1FFC:14277081|FBC:16777215|LFC:16777215|LBC:16777215"/>
            <p:cNvSpPr/>
            <p:nvPr/>
          </p:nvSpPr>
          <p:spPr>
            <a:xfrm rot="18522481" flipV="1">
              <a:off x="3688186" y="2405736"/>
              <a:ext cx="180035" cy="70189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  <a:sym typeface="Arial" panose="020B0604020202090204" pitchFamily="34" charset="0"/>
              </a:endParaRPr>
            </a:p>
          </p:txBody>
        </p:sp>
      </p:grpSp>
      <p:sp>
        <p:nvSpPr>
          <p:cNvPr id="23" name="Oval 55"/>
          <p:cNvSpPr/>
          <p:nvPr/>
        </p:nvSpPr>
        <p:spPr>
          <a:xfrm>
            <a:off x="5349875" y="5707063"/>
            <a:ext cx="203200" cy="203200"/>
          </a:xfrm>
          <a:prstGeom prst="ellipse">
            <a:avLst/>
          </a:prstGeom>
          <a:solidFill>
            <a:srgbClr val="02B3C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4" name="Oval 56"/>
          <p:cNvSpPr/>
          <p:nvPr/>
        </p:nvSpPr>
        <p:spPr>
          <a:xfrm>
            <a:off x="4691063" y="4025900"/>
            <a:ext cx="203200" cy="201613"/>
          </a:xfrm>
          <a:prstGeom prst="ellipse">
            <a:avLst/>
          </a:prstGeom>
          <a:solidFill>
            <a:srgbClr val="F0747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5" name="Oval 57"/>
          <p:cNvSpPr/>
          <p:nvPr/>
        </p:nvSpPr>
        <p:spPr>
          <a:xfrm>
            <a:off x="7277100" y="3997325"/>
            <a:ext cx="201613" cy="201613"/>
          </a:xfrm>
          <a:prstGeom prst="ellipse">
            <a:avLst/>
          </a:prstGeom>
          <a:solidFill>
            <a:srgbClr val="02B3C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6" name="Oval 58"/>
          <p:cNvSpPr/>
          <p:nvPr/>
        </p:nvSpPr>
        <p:spPr>
          <a:xfrm>
            <a:off x="6318250" y="2400300"/>
            <a:ext cx="203200" cy="201613"/>
          </a:xfrm>
          <a:prstGeom prst="ellipse">
            <a:avLst/>
          </a:prstGeom>
          <a:solidFill>
            <a:srgbClr val="6A3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7" name="Oval 60"/>
          <p:cNvSpPr/>
          <p:nvPr/>
        </p:nvSpPr>
        <p:spPr>
          <a:xfrm>
            <a:off x="4741863" y="2492375"/>
            <a:ext cx="203200" cy="201613"/>
          </a:xfrm>
          <a:prstGeom prst="ellipse">
            <a:avLst/>
          </a:prstGeom>
          <a:solidFill>
            <a:srgbClr val="FFBF5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grpSp>
        <p:nvGrpSpPr>
          <p:cNvPr id="28" name="Group 81"/>
          <p:cNvGrpSpPr/>
          <p:nvPr/>
        </p:nvGrpSpPr>
        <p:grpSpPr>
          <a:xfrm flipH="1">
            <a:off x="6411581" y="2224101"/>
            <a:ext cx="1716089" cy="268583"/>
            <a:chOff x="3127643" y="1459073"/>
            <a:chExt cx="704089" cy="187150"/>
          </a:xfrm>
          <a:solidFill>
            <a:srgbClr val="73446C"/>
          </a:solidFill>
        </p:grpSpPr>
        <p:sp>
          <p:nvSpPr>
            <p:cNvPr id="29" name="Straight Connector 63@|9FFC:0|FBC:0|LFC:155468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6A3C7C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0" name="Straight Connector 64@|9FFC:0|FBC:0|LFC:155468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6A3C7C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1" name="Group 81"/>
          <p:cNvGrpSpPr/>
          <p:nvPr/>
        </p:nvGrpSpPr>
        <p:grpSpPr>
          <a:xfrm flipH="1">
            <a:off x="7390742" y="3848001"/>
            <a:ext cx="736929" cy="244899"/>
            <a:chOff x="3127643" y="1459073"/>
            <a:chExt cx="704089" cy="187150"/>
          </a:xfrm>
          <a:solidFill>
            <a:srgbClr val="A5CA36"/>
          </a:solidFill>
        </p:grpSpPr>
        <p:sp>
          <p:nvSpPr>
            <p:cNvPr id="32" name="Straight Connector 73@|9FFC:0|FBC:0|LFC:2381804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3" name="Straight Connector 74@|9FFC:0|FBC:0|LFC:2381804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4" name="Group 81"/>
          <p:cNvGrpSpPr/>
          <p:nvPr/>
        </p:nvGrpSpPr>
        <p:grpSpPr>
          <a:xfrm>
            <a:off x="4076322" y="5537291"/>
            <a:ext cx="1387792" cy="259393"/>
            <a:chOff x="3127643" y="1459073"/>
            <a:chExt cx="704089" cy="187150"/>
          </a:xfrm>
          <a:solidFill>
            <a:srgbClr val="1C8EE4"/>
          </a:solidFill>
        </p:grpSpPr>
        <p:sp>
          <p:nvSpPr>
            <p:cNvPr id="35" name="Straight Connector 77@|9FFC:0|FBC:0|LFC:430809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6" name="Straight Connector 78@|9FFC:0|FBC:0|LFC:430809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02B3C5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37" name="Group 81"/>
          <p:cNvGrpSpPr/>
          <p:nvPr/>
        </p:nvGrpSpPr>
        <p:grpSpPr>
          <a:xfrm>
            <a:off x="4048423" y="3867093"/>
            <a:ext cx="736929" cy="244899"/>
            <a:chOff x="3127643" y="1459073"/>
            <a:chExt cx="704089" cy="187150"/>
          </a:xfrm>
          <a:solidFill>
            <a:srgbClr val="FCC725"/>
          </a:solidFill>
        </p:grpSpPr>
        <p:sp>
          <p:nvSpPr>
            <p:cNvPr id="38" name="Straight Connector 84@|9FFC:0|FBC:0|LFC:1465758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F1BE22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39" name="Straight Connector 85@|9FFC:0|FBC:0|LFC:1465758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F1BE22"/>
              </a:solidFill>
              <a:prstDash val="solid"/>
              <a:headEnd type="none"/>
              <a:tailEnd type="oval"/>
            </a:ln>
            <a:effectLst/>
          </p:spPr>
        </p:sp>
      </p:grpSp>
      <p:grpSp>
        <p:nvGrpSpPr>
          <p:cNvPr id="40" name="Group 81"/>
          <p:cNvGrpSpPr/>
          <p:nvPr/>
        </p:nvGrpSpPr>
        <p:grpSpPr>
          <a:xfrm>
            <a:off x="4111800" y="2354513"/>
            <a:ext cx="736929" cy="244899"/>
            <a:chOff x="3127643" y="1459073"/>
            <a:chExt cx="704089" cy="187150"/>
          </a:xfrm>
          <a:solidFill>
            <a:srgbClr val="E71F3C"/>
          </a:solidFill>
        </p:grpSpPr>
        <p:sp>
          <p:nvSpPr>
            <p:cNvPr id="41" name="Straight Connector 89@|9FFC:0|FBC:0|LFC:4308095|LBC:16777215"/>
            <p:cNvSpPr/>
            <p:nvPr/>
          </p:nvSpPr>
          <p:spPr>
            <a:xfrm flipH="1" flipV="1">
              <a:off x="3592678" y="1460246"/>
              <a:ext cx="239054" cy="185977"/>
            </a:xfrm>
            <a:prstGeom prst="line">
              <a:avLst/>
            </a:prstGeom>
            <a:grpFill/>
            <a:ln w="19050" cap="rnd" cmpd="sng" algn="ctr">
              <a:solidFill>
                <a:srgbClr val="FFBF53"/>
              </a:solidFill>
              <a:prstDash val="solid"/>
              <a:headEnd type="oval"/>
              <a:tailEnd type="none"/>
            </a:ln>
            <a:effectLst/>
          </p:spPr>
        </p:sp>
        <p:sp>
          <p:nvSpPr>
            <p:cNvPr id="42" name="Straight Connector 90@|9FFC:0|FBC:0|LFC:4308095|LBC:16777215"/>
            <p:cNvSpPr/>
            <p:nvPr/>
          </p:nvSpPr>
          <p:spPr>
            <a:xfrm flipH="1" flipV="1">
              <a:off x="3127643" y="1459073"/>
              <a:ext cx="465038" cy="0"/>
            </a:xfrm>
            <a:prstGeom prst="line">
              <a:avLst/>
            </a:prstGeom>
            <a:grpFill/>
            <a:ln w="19050" cap="rnd" cmpd="sng" algn="ctr">
              <a:solidFill>
                <a:srgbClr val="FFBF53"/>
              </a:solidFill>
              <a:prstDash val="solid"/>
              <a:headEnd type="none"/>
              <a:tailEnd type="oval"/>
            </a:ln>
            <a:effectLst/>
          </p:spPr>
        </p:sp>
      </p:grpSp>
      <p:sp>
        <p:nvSpPr>
          <p:cNvPr id="43" name="Freeform 206"/>
          <p:cNvSpPr>
            <a:spLocks noEditPoints="1"/>
          </p:cNvSpPr>
          <p:nvPr/>
        </p:nvSpPr>
        <p:spPr bwMode="auto">
          <a:xfrm>
            <a:off x="7608888" y="3330575"/>
            <a:ext cx="427038" cy="425450"/>
          </a:xfrm>
          <a:custGeom>
            <a:avLst/>
            <a:gdLst/>
            <a:ahLst/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rgbClr val="02B3C5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4" name="Freeform 170"/>
          <p:cNvSpPr>
            <a:spLocks noEditPoints="1"/>
          </p:cNvSpPr>
          <p:nvPr/>
        </p:nvSpPr>
        <p:spPr bwMode="auto">
          <a:xfrm>
            <a:off x="7656513" y="1770063"/>
            <a:ext cx="417513" cy="352425"/>
          </a:xfrm>
          <a:custGeom>
            <a:avLst/>
            <a:gdLst/>
            <a:ahLst/>
            <a:cxnLst>
              <a:cxn ang="0">
                <a:pos x="244" y="216"/>
              </a:cxn>
              <a:cxn ang="0">
                <a:pos x="12" y="216"/>
              </a:cxn>
              <a:cxn ang="0">
                <a:pos x="0" y="204"/>
              </a:cxn>
              <a:cxn ang="0">
                <a:pos x="0" y="12"/>
              </a:cxn>
              <a:cxn ang="0">
                <a:pos x="12" y="0"/>
              </a:cxn>
              <a:cxn ang="0">
                <a:pos x="24" y="12"/>
              </a:cxn>
              <a:cxn ang="0">
                <a:pos x="24" y="164"/>
              </a:cxn>
              <a:cxn ang="0">
                <a:pos x="24" y="192"/>
              </a:cxn>
              <a:cxn ang="0">
                <a:pos x="244" y="192"/>
              </a:cxn>
              <a:cxn ang="0">
                <a:pos x="256" y="204"/>
              </a:cxn>
              <a:cxn ang="0">
                <a:pos x="244" y="216"/>
              </a:cxn>
              <a:cxn ang="0">
                <a:pos x="216" y="180"/>
              </a:cxn>
              <a:cxn ang="0">
                <a:pos x="192" y="180"/>
              </a:cxn>
              <a:cxn ang="0">
                <a:pos x="180" y="168"/>
              </a:cxn>
              <a:cxn ang="0">
                <a:pos x="180" y="84"/>
              </a:cxn>
              <a:cxn ang="0">
                <a:pos x="192" y="72"/>
              </a:cxn>
              <a:cxn ang="0">
                <a:pos x="216" y="72"/>
              </a:cxn>
              <a:cxn ang="0">
                <a:pos x="228" y="84"/>
              </a:cxn>
              <a:cxn ang="0">
                <a:pos x="228" y="168"/>
              </a:cxn>
              <a:cxn ang="0">
                <a:pos x="216" y="180"/>
              </a:cxn>
              <a:cxn ang="0">
                <a:pos x="148" y="180"/>
              </a:cxn>
              <a:cxn ang="0">
                <a:pos x="124" y="180"/>
              </a:cxn>
              <a:cxn ang="0">
                <a:pos x="112" y="168"/>
              </a:cxn>
              <a:cxn ang="0">
                <a:pos x="112" y="36"/>
              </a:cxn>
              <a:cxn ang="0">
                <a:pos x="124" y="24"/>
              </a:cxn>
              <a:cxn ang="0">
                <a:pos x="148" y="24"/>
              </a:cxn>
              <a:cxn ang="0">
                <a:pos x="160" y="36"/>
              </a:cxn>
              <a:cxn ang="0">
                <a:pos x="160" y="168"/>
              </a:cxn>
              <a:cxn ang="0">
                <a:pos x="148" y="180"/>
              </a:cxn>
              <a:cxn ang="0">
                <a:pos x="80" y="180"/>
              </a:cxn>
              <a:cxn ang="0">
                <a:pos x="56" y="180"/>
              </a:cxn>
              <a:cxn ang="0">
                <a:pos x="44" y="168"/>
              </a:cxn>
              <a:cxn ang="0">
                <a:pos x="44" y="144"/>
              </a:cxn>
              <a:cxn ang="0">
                <a:pos x="56" y="132"/>
              </a:cxn>
              <a:cxn ang="0">
                <a:pos x="80" y="132"/>
              </a:cxn>
              <a:cxn ang="0">
                <a:pos x="92" y="144"/>
              </a:cxn>
              <a:cxn ang="0">
                <a:pos x="92" y="168"/>
              </a:cxn>
              <a:cxn ang="0">
                <a:pos x="80" y="180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rgbClr val="6A3C7C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5" name="Freeform 5"/>
          <p:cNvSpPr>
            <a:spLocks noEditPoints="1"/>
          </p:cNvSpPr>
          <p:nvPr/>
        </p:nvSpPr>
        <p:spPr bwMode="auto">
          <a:xfrm>
            <a:off x="4083050" y="3330575"/>
            <a:ext cx="436563" cy="423863"/>
          </a:xfrm>
          <a:custGeom>
            <a:avLst/>
            <a:gdLst/>
            <a:ahLst/>
            <a:cxnLst>
              <a:cxn ang="0">
                <a:pos x="671" y="73"/>
              </a:cxn>
              <a:cxn ang="0">
                <a:pos x="569" y="25"/>
              </a:cxn>
              <a:cxn ang="0">
                <a:pos x="576" y="4"/>
              </a:cxn>
              <a:cxn ang="0">
                <a:pos x="567" y="0"/>
              </a:cxn>
              <a:cxn ang="0">
                <a:pos x="111" y="1"/>
              </a:cxn>
              <a:cxn ang="0">
                <a:pos x="107" y="18"/>
              </a:cxn>
              <a:cxn ang="0">
                <a:pos x="103" y="73"/>
              </a:cxn>
              <a:cxn ang="0">
                <a:pos x="4" y="77"/>
              </a:cxn>
              <a:cxn ang="0">
                <a:pos x="67" y="254"/>
              </a:cxn>
              <a:cxn ang="0">
                <a:pos x="241" y="392"/>
              </a:cxn>
              <a:cxn ang="0">
                <a:pos x="271" y="444"/>
              </a:cxn>
              <a:cxn ang="0">
                <a:pos x="292" y="590"/>
              </a:cxn>
              <a:cxn ang="0">
                <a:pos x="254" y="594"/>
              </a:cxn>
              <a:cxn ang="0">
                <a:pos x="204" y="629"/>
              </a:cxn>
              <a:cxn ang="0">
                <a:pos x="213" y="662"/>
              </a:cxn>
              <a:cxn ang="0">
                <a:pos x="479" y="654"/>
              </a:cxn>
              <a:cxn ang="0">
                <a:pos x="472" y="617"/>
              </a:cxn>
              <a:cxn ang="0">
                <a:pos x="414" y="590"/>
              </a:cxn>
              <a:cxn ang="0">
                <a:pos x="416" y="455"/>
              </a:cxn>
              <a:cxn ang="0">
                <a:pos x="406" y="437"/>
              </a:cxn>
              <a:cxn ang="0">
                <a:pos x="431" y="397"/>
              </a:cxn>
              <a:cxn ang="0">
                <a:pos x="455" y="357"/>
              </a:cxn>
              <a:cxn ang="0">
                <a:pos x="683" y="85"/>
              </a:cxn>
              <a:cxn ang="0">
                <a:pos x="146" y="288"/>
              </a:cxn>
              <a:cxn ang="0">
                <a:pos x="95" y="244"/>
              </a:cxn>
              <a:cxn ang="0">
                <a:pos x="81" y="229"/>
              </a:cxn>
              <a:cxn ang="0">
                <a:pos x="78" y="224"/>
              </a:cxn>
              <a:cxn ang="0">
                <a:pos x="43" y="166"/>
              </a:cxn>
              <a:cxn ang="0">
                <a:pos x="41" y="161"/>
              </a:cxn>
              <a:cxn ang="0">
                <a:pos x="30" y="130"/>
              </a:cxn>
              <a:cxn ang="0">
                <a:pos x="23" y="97"/>
              </a:cxn>
              <a:cxn ang="0">
                <a:pos x="180" y="307"/>
              </a:cxn>
              <a:cxn ang="0">
                <a:pos x="453" y="141"/>
              </a:cxn>
              <a:cxn ang="0">
                <a:pos x="413" y="266"/>
              </a:cxn>
              <a:cxn ang="0">
                <a:pos x="342" y="222"/>
              </a:cxn>
              <a:cxn ang="0">
                <a:pos x="271" y="266"/>
              </a:cxn>
              <a:cxn ang="0">
                <a:pos x="230" y="141"/>
              </a:cxn>
              <a:cxn ang="0">
                <a:pos x="314" y="135"/>
              </a:cxn>
              <a:cxn ang="0">
                <a:pos x="345" y="57"/>
              </a:cxn>
              <a:cxn ang="0">
                <a:pos x="452" y="135"/>
              </a:cxn>
              <a:cxn ang="0">
                <a:pos x="653" y="103"/>
              </a:cxn>
              <a:cxn ang="0">
                <a:pos x="638" y="156"/>
              </a:cxn>
              <a:cxn ang="0">
                <a:pos x="635" y="163"/>
              </a:cxn>
              <a:cxn ang="0">
                <a:pos x="627" y="179"/>
              </a:cxn>
              <a:cxn ang="0">
                <a:pos x="598" y="226"/>
              </a:cxn>
              <a:cxn ang="0">
                <a:pos x="591" y="234"/>
              </a:cxn>
              <a:cxn ang="0">
                <a:pos x="563" y="263"/>
              </a:cxn>
              <a:cxn ang="0">
                <a:pos x="497" y="307"/>
              </a:cxn>
              <a:cxn ang="0">
                <a:pos x="654" y="97"/>
              </a:cxn>
              <a:cxn ang="0">
                <a:pos x="653" y="103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rgbClr val="F07474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144963" y="1770063"/>
            <a:ext cx="446088" cy="482600"/>
          </a:xfrm>
          <a:custGeom>
            <a:avLst/>
            <a:gdLst/>
            <a:ahLst/>
            <a:cxnLst>
              <a:cxn ang="0">
                <a:pos x="783" y="812"/>
              </a:cxn>
              <a:cxn ang="0">
                <a:pos x="684" y="703"/>
              </a:cxn>
              <a:cxn ang="0">
                <a:pos x="698" y="592"/>
              </a:cxn>
              <a:cxn ang="0">
                <a:pos x="674" y="483"/>
              </a:cxn>
              <a:cxn ang="0">
                <a:pos x="617" y="387"/>
              </a:cxn>
              <a:cxn ang="0">
                <a:pos x="532" y="315"/>
              </a:cxn>
              <a:cxn ang="0">
                <a:pos x="428" y="275"/>
              </a:cxn>
              <a:cxn ang="0">
                <a:pos x="316" y="270"/>
              </a:cxn>
              <a:cxn ang="0">
                <a:pos x="209" y="303"/>
              </a:cxn>
              <a:cxn ang="0">
                <a:pos x="119" y="367"/>
              </a:cxn>
              <a:cxn ang="0">
                <a:pos x="54" y="458"/>
              </a:cxn>
              <a:cxn ang="0">
                <a:pos x="22" y="565"/>
              </a:cxn>
              <a:cxn ang="0">
                <a:pos x="27" y="677"/>
              </a:cxn>
              <a:cxn ang="0">
                <a:pos x="68" y="781"/>
              </a:cxn>
              <a:cxn ang="0">
                <a:pos x="140" y="866"/>
              </a:cxn>
              <a:cxn ang="0">
                <a:pos x="236" y="923"/>
              </a:cxn>
              <a:cxn ang="0">
                <a:pos x="345" y="945"/>
              </a:cxn>
              <a:cxn ang="0">
                <a:pos x="456" y="931"/>
              </a:cxn>
              <a:cxn ang="0">
                <a:pos x="556" y="882"/>
              </a:cxn>
              <a:cxn ang="0">
                <a:pos x="605" y="817"/>
              </a:cxn>
              <a:cxn ang="0">
                <a:pos x="769" y="943"/>
              </a:cxn>
              <a:cxn ang="0">
                <a:pos x="843" y="818"/>
              </a:cxn>
              <a:cxn ang="0">
                <a:pos x="456" y="618"/>
              </a:cxn>
              <a:cxn ang="0">
                <a:pos x="317" y="545"/>
              </a:cxn>
              <a:cxn ang="0">
                <a:pos x="381" y="630"/>
              </a:cxn>
              <a:cxn ang="0">
                <a:pos x="276" y="614"/>
              </a:cxn>
              <a:cxn ang="0">
                <a:pos x="407" y="700"/>
              </a:cxn>
              <a:cxn ang="0">
                <a:pos x="408" y="804"/>
              </a:cxn>
              <a:cxn ang="0">
                <a:pos x="307" y="409"/>
              </a:cxn>
              <a:cxn ang="0">
                <a:pos x="550" y="674"/>
              </a:cxn>
              <a:cxn ang="0">
                <a:pos x="576" y="689"/>
              </a:cxn>
              <a:cxn ang="0">
                <a:pos x="299" y="379"/>
              </a:cxn>
              <a:cxn ang="0">
                <a:pos x="415" y="833"/>
              </a:cxn>
              <a:cxn ang="0">
                <a:pos x="544" y="781"/>
              </a:cxn>
              <a:cxn ang="0">
                <a:pos x="109" y="670"/>
              </a:cxn>
              <a:cxn ang="0">
                <a:pos x="605" y="543"/>
              </a:cxn>
              <a:cxn ang="0">
                <a:pos x="839" y="900"/>
              </a:cxn>
              <a:cxn ang="0">
                <a:pos x="773" y="900"/>
              </a:cxn>
              <a:cxn ang="0">
                <a:pos x="807" y="842"/>
              </a:cxn>
              <a:cxn ang="0">
                <a:pos x="839" y="900"/>
              </a:cxn>
              <a:cxn ang="0">
                <a:pos x="543" y="226"/>
              </a:cxn>
              <a:cxn ang="0">
                <a:pos x="570" y="293"/>
              </a:cxn>
              <a:cxn ang="0">
                <a:pos x="620" y="312"/>
              </a:cxn>
              <a:cxn ang="0">
                <a:pos x="687" y="340"/>
              </a:cxn>
              <a:cxn ang="0">
                <a:pos x="736" y="318"/>
              </a:cxn>
              <a:cxn ang="0">
                <a:pos x="802" y="290"/>
              </a:cxn>
              <a:cxn ang="0">
                <a:pos x="821" y="240"/>
              </a:cxn>
              <a:cxn ang="0">
                <a:pos x="849" y="173"/>
              </a:cxn>
              <a:cxn ang="0">
                <a:pos x="827" y="124"/>
              </a:cxn>
              <a:cxn ang="0">
                <a:pos x="800" y="58"/>
              </a:cxn>
              <a:cxn ang="0">
                <a:pos x="749" y="39"/>
              </a:cxn>
              <a:cxn ang="0">
                <a:pos x="683" y="11"/>
              </a:cxn>
              <a:cxn ang="0">
                <a:pos x="634" y="33"/>
              </a:cxn>
              <a:cxn ang="0">
                <a:pos x="567" y="60"/>
              </a:cxn>
              <a:cxn ang="0">
                <a:pos x="548" y="111"/>
              </a:cxn>
              <a:cxn ang="0">
                <a:pos x="521" y="177"/>
              </a:cxn>
              <a:cxn ang="0">
                <a:pos x="685" y="93"/>
              </a:cxn>
              <a:cxn ang="0">
                <a:pos x="685" y="258"/>
              </a:cxn>
              <a:cxn ang="0">
                <a:pos x="685" y="93"/>
              </a:cxn>
              <a:cxn ang="0">
                <a:pos x="685" y="93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rgbClr val="FFBF53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7" name="Freeform 177"/>
          <p:cNvSpPr>
            <a:spLocks noEditPoints="1"/>
          </p:cNvSpPr>
          <p:nvPr/>
        </p:nvSpPr>
        <p:spPr bwMode="auto">
          <a:xfrm>
            <a:off x="4119563" y="4945063"/>
            <a:ext cx="439738" cy="461963"/>
          </a:xfrm>
          <a:custGeom>
            <a:avLst/>
            <a:gdLst/>
            <a:ahLst/>
            <a:cxnLst>
              <a:cxn ang="0">
                <a:pos x="350" y="180"/>
              </a:cxn>
              <a:cxn ang="0">
                <a:pos x="10" y="180"/>
              </a:cxn>
              <a:cxn ang="0">
                <a:pos x="5" y="171"/>
              </a:cxn>
              <a:cxn ang="0">
                <a:pos x="170" y="8"/>
              </a:cxn>
              <a:cxn ang="0">
                <a:pos x="189" y="9"/>
              </a:cxn>
              <a:cxn ang="0">
                <a:pos x="250" y="69"/>
              </a:cxn>
              <a:cxn ang="0">
                <a:pos x="250" y="45"/>
              </a:cxn>
              <a:cxn ang="0">
                <a:pos x="281" y="45"/>
              </a:cxn>
              <a:cxn ang="0">
                <a:pos x="281" y="100"/>
              </a:cxn>
              <a:cxn ang="0">
                <a:pos x="353" y="171"/>
              </a:cxn>
              <a:cxn ang="0">
                <a:pos x="350" y="180"/>
              </a:cxn>
              <a:cxn ang="0">
                <a:pos x="314" y="367"/>
              </a:cxn>
              <a:cxn ang="0">
                <a:pos x="300" y="380"/>
              </a:cxn>
              <a:cxn ang="0">
                <a:pos x="194" y="380"/>
              </a:cxn>
              <a:cxn ang="0">
                <a:pos x="194" y="302"/>
              </a:cxn>
              <a:cxn ang="0">
                <a:pos x="146" y="302"/>
              </a:cxn>
              <a:cxn ang="0">
                <a:pos x="146" y="380"/>
              </a:cxn>
              <a:cxn ang="0">
                <a:pos x="58" y="380"/>
              </a:cxn>
              <a:cxn ang="0">
                <a:pos x="44" y="366"/>
              </a:cxn>
              <a:cxn ang="0">
                <a:pos x="44" y="188"/>
              </a:cxn>
              <a:cxn ang="0">
                <a:pos x="314" y="188"/>
              </a:cxn>
              <a:cxn ang="0">
                <a:pos x="314" y="367"/>
              </a:cxn>
              <a:cxn ang="0">
                <a:pos x="273" y="242"/>
              </a:cxn>
              <a:cxn ang="0">
                <a:pos x="225" y="242"/>
              </a:cxn>
              <a:cxn ang="0">
                <a:pos x="225" y="282"/>
              </a:cxn>
              <a:cxn ang="0">
                <a:pos x="273" y="282"/>
              </a:cxn>
              <a:cxn ang="0">
                <a:pos x="273" y="242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rgbClr val="02B3C5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algn="l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2" name="TextBox 13"/>
          <p:cNvSpPr txBox="1"/>
          <p:nvPr/>
        </p:nvSpPr>
        <p:spPr>
          <a:xfrm>
            <a:off x="8377238" y="3714750"/>
            <a:ext cx="2335212" cy="55372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Dapat digabungkan dengan SLiMS dari perpustakaan lain melalui UCS dan Nayanes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3" name="TextBox 13"/>
          <p:cNvSpPr txBox="1"/>
          <p:nvPr/>
        </p:nvSpPr>
        <p:spPr>
          <a:xfrm>
            <a:off x="8358188" y="2212975"/>
            <a:ext cx="2335212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Fitur yang memungkinkan untuk saling berbagi data katalog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4" name="TextBox 13"/>
          <p:cNvSpPr txBox="1"/>
          <p:nvPr/>
        </p:nvSpPr>
        <p:spPr>
          <a:xfrm>
            <a:off x="1336675" y="2203450"/>
            <a:ext cx="233362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Dapat berjalan di windows, linux, mac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5" name="TextBox 13"/>
          <p:cNvSpPr txBox="1"/>
          <p:nvPr/>
        </p:nvSpPr>
        <p:spPr>
          <a:xfrm>
            <a:off x="1336675" y="3719513"/>
            <a:ext cx="2333625" cy="55372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Dapat digunakan untuk mengelola koleksi multimedia, tidak hanya buku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6" name="TextBox 13"/>
          <p:cNvSpPr txBox="1"/>
          <p:nvPr/>
        </p:nvSpPr>
        <p:spPr>
          <a:xfrm>
            <a:off x="1336675" y="5556885"/>
            <a:ext cx="233362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Tersedia panduan resmi dari pengembang untuk tiap release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7" name="TextBox 13"/>
          <p:cNvSpPr txBox="1"/>
          <p:nvPr/>
        </p:nvSpPr>
        <p:spPr>
          <a:xfrm>
            <a:off x="8377238" y="3433763"/>
            <a:ext cx="1954212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UCS, Nayanes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8" name="TextBox 13"/>
          <p:cNvSpPr txBox="1"/>
          <p:nvPr/>
        </p:nvSpPr>
        <p:spPr>
          <a:xfrm>
            <a:off x="8358188" y="1789113"/>
            <a:ext cx="1954212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Berbagi katalog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09" name="TextBox 13"/>
          <p:cNvSpPr txBox="1"/>
          <p:nvPr/>
        </p:nvSpPr>
        <p:spPr>
          <a:xfrm>
            <a:off x="1717675" y="192246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Multi Platform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10" name="TextBox 13"/>
          <p:cNvSpPr txBox="1"/>
          <p:nvPr/>
        </p:nvSpPr>
        <p:spPr>
          <a:xfrm>
            <a:off x="1717675" y="343376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Multimedia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411" name="TextBox 13"/>
          <p:cNvSpPr txBox="1"/>
          <p:nvPr/>
        </p:nvSpPr>
        <p:spPr>
          <a:xfrm>
            <a:off x="1717675" y="505301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Panduan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" name="TextBox 13"/>
          <p:cNvSpPr txBox="1"/>
          <p:nvPr/>
        </p:nvSpPr>
        <p:spPr>
          <a:xfrm>
            <a:off x="9729470" y="6410325"/>
            <a:ext cx="2333625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algn="r"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BLaCK ScANDAL, 2013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8441" name="文本框 15"/>
          <p:cNvSpPr txBox="1"/>
          <p:nvPr/>
        </p:nvSpPr>
        <p:spPr>
          <a:xfrm>
            <a:off x="4813300" y="2357438"/>
            <a:ext cx="2503488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4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PART 03</a:t>
            </a:r>
            <a:endParaRPr lang="en-US" altLang="zh-CN" sz="4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15840" y="3106738"/>
            <a:ext cx="2503488" cy="1753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Mengenal SLiMS Bulian</a:t>
            </a:r>
            <a:endParaRPr lang="en-US" altLang="zh-CN" sz="36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Bulian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458" name="图片 2" descr="/Users/fiqrumafar/Downloads/SAM_1213-735x400.jpgSAM_1213-735x40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31875" y="1562100"/>
            <a:ext cx="4600575" cy="2511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ectangle 11"/>
          <p:cNvSpPr/>
          <p:nvPr/>
        </p:nvSpPr>
        <p:spPr>
          <a:xfrm>
            <a:off x="5502275" y="1544638"/>
            <a:ext cx="5651500" cy="2546350"/>
          </a:xfrm>
          <a:prstGeom prst="rect">
            <a:avLst/>
          </a:pr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0" name="矩形 4"/>
          <p:cNvSpPr/>
          <p:nvPr/>
        </p:nvSpPr>
        <p:spPr>
          <a:xfrm>
            <a:off x="6045200" y="2495550"/>
            <a:ext cx="4695825" cy="5162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lnSpc>
                <a:spcPct val="120000"/>
              </a:lnSpc>
              <a:spcBef>
                <a:spcPct val="20000"/>
              </a:spcBef>
            </a:pP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Bulian/Kayu Ulin merupakan kayu khas/endemik dari Kalimantan</a:t>
            </a:r>
            <a:endParaRPr 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9461" name="矩形 6"/>
          <p:cNvSpPr/>
          <p:nvPr/>
        </p:nvSpPr>
        <p:spPr>
          <a:xfrm>
            <a:off x="1031875" y="4476750"/>
            <a:ext cx="10121900" cy="25781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lnSpc>
                <a:spcPct val="12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Kayu yang memiliki kekuatan seperti besi. Sering disebut kayu besi</a:t>
            </a:r>
            <a:endParaRPr lang="en-US" sz="1400" dirty="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9462" name="矩形 7"/>
          <p:cNvSpPr/>
          <p:nvPr/>
        </p:nvSpPr>
        <p:spPr>
          <a:xfrm>
            <a:off x="1031875" y="5156200"/>
            <a:ext cx="10121900" cy="25781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lnSpc>
                <a:spcPct val="12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Keberadaannya semakin langka, namun tetap diminati dan memiliki nilai jual yang sangat tinggi</a:t>
            </a:r>
            <a:endParaRPr lang="en-US" sz="1400" dirty="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SLiMS Bulian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모서리가 둥근 직사각형 20"/>
          <p:cNvSpPr/>
          <p:nvPr/>
        </p:nvSpPr>
        <p:spPr>
          <a:xfrm>
            <a:off x="6215063" y="3849688"/>
            <a:ext cx="3838575" cy="1720850"/>
          </a:xfrm>
          <a:prstGeom prst="roundRect">
            <a:avLst>
              <a:gd name="adj" fmla="val 10016"/>
            </a:avLst>
          </a:pr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" name="모서리가 둥근 직사각형 17"/>
          <p:cNvSpPr/>
          <p:nvPr/>
        </p:nvSpPr>
        <p:spPr>
          <a:xfrm>
            <a:off x="2238375" y="1990725"/>
            <a:ext cx="3840163" cy="1720850"/>
          </a:xfrm>
          <a:prstGeom prst="roundRect">
            <a:avLst>
              <a:gd name="adj" fmla="val 7355"/>
            </a:avLst>
          </a:pr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19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  <a:sym typeface="Arial" panose="020B0604020202090204" pitchFamily="34" charset="0"/>
              </a:rPr>
              <a:t> </a:t>
            </a:r>
            <a:endParaRPr kumimoji="0" lang="ko-KR" altLang="en-US" sz="319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5" name="모서리가 둥근 직사각형 18"/>
          <p:cNvSpPr/>
          <p:nvPr/>
        </p:nvSpPr>
        <p:spPr>
          <a:xfrm>
            <a:off x="6215063" y="1990725"/>
            <a:ext cx="3838575" cy="1720850"/>
          </a:xfrm>
          <a:prstGeom prst="roundRect">
            <a:avLst>
              <a:gd name="adj" fmla="val 5360"/>
            </a:avLst>
          </a:pr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7" name="모서리가 둥근 직사각형 19"/>
          <p:cNvSpPr/>
          <p:nvPr/>
        </p:nvSpPr>
        <p:spPr>
          <a:xfrm>
            <a:off x="2238375" y="3849688"/>
            <a:ext cx="3840163" cy="1720850"/>
          </a:xfrm>
          <a:prstGeom prst="roundRect">
            <a:avLst>
              <a:gd name="adj" fmla="val 6690"/>
            </a:avLst>
          </a:prstGeom>
          <a:solidFill>
            <a:srgbClr val="6A3C7C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864100" y="2366963"/>
            <a:ext cx="2581275" cy="258286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모서리가 둥근 직사각형 21"/>
          <p:cNvSpPr/>
          <p:nvPr/>
        </p:nvSpPr>
        <p:spPr>
          <a:xfrm>
            <a:off x="2301875" y="1803400"/>
            <a:ext cx="3689350" cy="1908175"/>
          </a:xfrm>
          <a:prstGeom prst="roundRect">
            <a:avLst>
              <a:gd name="adj" fmla="val 16667"/>
            </a:avLst>
          </a:prstGeom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ea"/>
              <a:sym typeface="Arial" panose="020B0604020202090204" pitchFamily="34" charset="0"/>
            </a:endParaRPr>
          </a:p>
        </p:txBody>
      </p:sp>
      <p:sp>
        <p:nvSpPr>
          <p:cNvPr id="10" name="모서리가 둥근 직사각형 22"/>
          <p:cNvSpPr/>
          <p:nvPr/>
        </p:nvSpPr>
        <p:spPr>
          <a:xfrm>
            <a:off x="6403975" y="1803400"/>
            <a:ext cx="3689350" cy="1908175"/>
          </a:xfrm>
          <a:prstGeom prst="roundRect">
            <a:avLst>
              <a:gd name="adj" fmla="val 16667"/>
            </a:avLst>
          </a:prstGeom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ea"/>
              <a:sym typeface="Arial" panose="020B0604020202090204" pitchFamily="34" charset="0"/>
            </a:endParaRPr>
          </a:p>
        </p:txBody>
      </p:sp>
      <p:sp>
        <p:nvSpPr>
          <p:cNvPr id="11" name="모서리가 둥근 직사각형 23"/>
          <p:cNvSpPr/>
          <p:nvPr/>
        </p:nvSpPr>
        <p:spPr>
          <a:xfrm>
            <a:off x="2301875" y="3892550"/>
            <a:ext cx="3689350" cy="1908175"/>
          </a:xfrm>
          <a:prstGeom prst="roundRect">
            <a:avLst>
              <a:gd name="adj" fmla="val 16667"/>
            </a:avLst>
          </a:prstGeom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ea"/>
              <a:sym typeface="Arial" panose="020B0604020202090204" pitchFamily="34" charset="0"/>
            </a:endParaRPr>
          </a:p>
        </p:txBody>
      </p:sp>
      <p:sp>
        <p:nvSpPr>
          <p:cNvPr id="12" name="모서리가 둥근 직사각형 24"/>
          <p:cNvSpPr/>
          <p:nvPr/>
        </p:nvSpPr>
        <p:spPr>
          <a:xfrm>
            <a:off x="6403975" y="3892550"/>
            <a:ext cx="3689350" cy="1908175"/>
          </a:xfrm>
          <a:prstGeom prst="roundRect">
            <a:avLst>
              <a:gd name="adj" fmla="val 16667"/>
            </a:avLst>
          </a:prstGeom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ea"/>
              <a:sym typeface="Arial" panose="020B0604020202090204" pitchFamily="34" charset="0"/>
            </a:endParaRPr>
          </a:p>
        </p:txBody>
      </p:sp>
      <p:sp>
        <p:nvSpPr>
          <p:cNvPr id="13" name="타원 25@|1FFC:0|FBC:0|LFC:16777215|LBC:16777215"/>
          <p:cNvSpPr/>
          <p:nvPr/>
        </p:nvSpPr>
        <p:spPr>
          <a:xfrm>
            <a:off x="5056188" y="2565400"/>
            <a:ext cx="2239963" cy="223996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630488" y="2486025"/>
            <a:ext cx="1954212" cy="24574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9.1.1 (Februari 2020)</a:t>
            </a:r>
            <a:endParaRPr lang="en-US" altLang="zh-CN" sz="16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635250" y="2800350"/>
            <a:ext cx="2333625" cy="36893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Peningkatan Kompatibilitas dengan PHP 7.4 dan MySQL 5.7</a:t>
            </a:r>
            <a:endParaRPr lang="en-US" altLang="zh-CN" sz="1200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2630805" y="4394200"/>
            <a:ext cx="2338070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9.2.0 (September 2020)</a:t>
            </a:r>
            <a:endParaRPr lang="en-US" altLang="zh-CN" sz="16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2635250" y="4745673"/>
            <a:ext cx="2333625" cy="55372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Laporan file lampiran yang dibaca, fitur lupa password, mengganti logo melalui sistem, dll.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405688" y="2486025"/>
            <a:ext cx="1952625" cy="21526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4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9.2.2 (September 2020)</a:t>
            </a:r>
            <a:endParaRPr lang="en-US" altLang="zh-CN" sz="14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408863" y="2800350"/>
            <a:ext cx="2333625" cy="55372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Penampil foto anggota pada daftar anggota, optimalisasi kode, dll.</a:t>
            </a:r>
            <a:endParaRPr lang="en-US" altLang="zh-CN" sz="1200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406005" y="4338955"/>
            <a:ext cx="2222500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FFFFFF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9.3.0 (November 2020)</a:t>
            </a:r>
            <a:endParaRPr lang="en-US" altLang="zh-CN" sz="1600" b="1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263130" y="4653280"/>
            <a:ext cx="263080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Tambahan menu Plugin pada Sistem, pengaturan sub menu pustakawan, dll</a:t>
            </a:r>
            <a:endParaRPr lang="en-US" altLang="zh-CN" sz="1200" dirty="0">
              <a:solidFill>
                <a:srgbClr val="FFFFFF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5445760" y="2680335"/>
            <a:ext cx="131572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1400" dirty="0">
                <a:solidFill>
                  <a:schemeClr val="tx1"/>
                </a:solidFill>
                <a:ea typeface="SimSun" pitchFamily="2" charset="-122"/>
                <a:cs typeface="Calibri" panose="020F0502020204030204" pitchFamily="34" charset="0"/>
              </a:rPr>
              <a:t>Rilis pertama 01 Februari 2020 (9.0.0)</a:t>
            </a:r>
            <a:endParaRPr lang="en-US" altLang="zh-CN" sz="1400" dirty="0">
              <a:solidFill>
                <a:schemeClr val="tx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4" name="文本框 15"/>
          <p:cNvSpPr txBox="1"/>
          <p:nvPr/>
        </p:nvSpPr>
        <p:spPr>
          <a:xfrm>
            <a:off x="5232400" y="3518535"/>
            <a:ext cx="20637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400" dirty="0">
                <a:solidFill>
                  <a:schemeClr val="tx1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Penambahan bahasa, unduh gambar sampul ketika copy cataloging, dll</a:t>
            </a:r>
            <a:endParaRPr lang="en-US" altLang="zh-CN" sz="1400" dirty="0">
              <a:solidFill>
                <a:schemeClr val="tx1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81" name="文本框 15"/>
          <p:cNvSpPr txBox="1"/>
          <p:nvPr/>
        </p:nvSpPr>
        <p:spPr>
          <a:xfrm>
            <a:off x="4813300" y="2357438"/>
            <a:ext cx="2503488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4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PART 04</a:t>
            </a:r>
            <a:endParaRPr lang="en-US" altLang="zh-CN" sz="4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15840" y="3373438"/>
            <a:ext cx="2503488" cy="1753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3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Fitur baru SLiMS Bulian</a:t>
            </a:r>
            <a:endParaRPr lang="en-US" altLang="zh-CN" sz="36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Fitur yang berbeda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413250" y="2093913"/>
            <a:ext cx="3262313" cy="32623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Teardrop 3@|1FFC:2381804|FBC:16777215|LFC:16777215|LBC:16777215"/>
          <p:cNvSpPr/>
          <p:nvPr/>
        </p:nvSpPr>
        <p:spPr>
          <a:xfrm>
            <a:off x="4279900" y="3819525"/>
            <a:ext cx="1819275" cy="1817688"/>
          </a:xfrm>
          <a:prstGeom prst="teardrop">
            <a:avLst/>
          </a:prstGeom>
          <a:solidFill>
            <a:srgbClr val="6A3C7C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5" name="Teardrop 9@|1FFC:1554685|FBC:16777215|LFC:16777215|LBC:16777215"/>
          <p:cNvSpPr/>
          <p:nvPr/>
        </p:nvSpPr>
        <p:spPr>
          <a:xfrm rot="16200000">
            <a:off x="6153150" y="3819525"/>
            <a:ext cx="1817688" cy="1817688"/>
          </a:xfrm>
          <a:prstGeom prst="teardrop">
            <a:avLst/>
          </a:pr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7" name="Teardrop 11@|1FFC:14657585|FBC:16777215|LFC:16777215|LBC:16777215"/>
          <p:cNvSpPr/>
          <p:nvPr/>
        </p:nvSpPr>
        <p:spPr>
          <a:xfrm flipV="1">
            <a:off x="4279900" y="1963738"/>
            <a:ext cx="1819275" cy="1819275"/>
          </a:xfrm>
          <a:prstGeom prst="teardrop">
            <a:avLst/>
          </a:pr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8" name="Teardrop 13@|1FFC:4308095|FBC:16777215|LFC:16777215|LBC:16777215"/>
          <p:cNvSpPr/>
          <p:nvPr/>
        </p:nvSpPr>
        <p:spPr>
          <a:xfrm rot="5400000" flipV="1">
            <a:off x="6152356" y="1964531"/>
            <a:ext cx="1819275" cy="1817688"/>
          </a:xfrm>
          <a:prstGeom prst="teardrop">
            <a:avLst/>
          </a:pr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9" name="Oval 5@|1FFC:10921638|FBC:16777215|LFC:16777215|LBC:16777215"/>
          <p:cNvSpPr/>
          <p:nvPr/>
        </p:nvSpPr>
        <p:spPr>
          <a:xfrm>
            <a:off x="5419725" y="3086100"/>
            <a:ext cx="1411288" cy="14112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" name="Freeform 68@|5FFC:16777215|FBC:16777215|LFC:16777215|LBC:16777215"/>
          <p:cNvSpPr>
            <a:spLocks noEditPoints="1"/>
          </p:cNvSpPr>
          <p:nvPr/>
        </p:nvSpPr>
        <p:spPr bwMode="auto">
          <a:xfrm>
            <a:off x="4949825" y="2613025"/>
            <a:ext cx="469900" cy="473075"/>
          </a:xfrm>
          <a:custGeom>
            <a:avLst/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微软雅黑" panose="020B0503020204020204" pitchFamily="34" charset="-122"/>
              <a:cs typeface="+mn-ea"/>
              <a:sym typeface="Arial" panose="020B060402020209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866161" y="2559711"/>
            <a:ext cx="507338" cy="487037"/>
            <a:chOff x="801688" y="3554414"/>
            <a:chExt cx="277813" cy="266700"/>
          </a:xfrm>
          <a:solidFill>
            <a:schemeClr val="bg1"/>
          </a:solidFill>
        </p:grpSpPr>
        <p:sp>
          <p:nvSpPr>
            <p:cNvPr id="12" name="Freeform 170@|5FFC:0|FBC:0|LFC:0|LBC:16777215"/>
            <p:cNvSpPr/>
            <p:nvPr/>
          </p:nvSpPr>
          <p:spPr bwMode="auto">
            <a:xfrm>
              <a:off x="987426" y="3665539"/>
              <a:ext cx="9525" cy="0"/>
            </a:xfrm>
            <a:custGeom>
              <a:avLst/>
              <a:gdLst>
                <a:gd name="T0" fmla="*/ 11 w 11"/>
                <a:gd name="T1" fmla="*/ 0 w 11"/>
                <a:gd name="T2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3" y="0"/>
                    <a:pt x="7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13" name="Freeform 171@|5FFC:0|FBC:0|LFC:0|LBC:16777215"/>
            <p:cNvSpPr/>
            <p:nvPr/>
          </p:nvSpPr>
          <p:spPr bwMode="auto">
            <a:xfrm>
              <a:off x="801688" y="3554414"/>
              <a:ext cx="277813" cy="266700"/>
            </a:xfrm>
            <a:custGeom>
              <a:avLst/>
              <a:gdLst>
                <a:gd name="T0" fmla="*/ 228 w 308"/>
                <a:gd name="T1" fmla="*/ 218 h 296"/>
                <a:gd name="T2" fmla="*/ 224 w 308"/>
                <a:gd name="T3" fmla="*/ 215 h 296"/>
                <a:gd name="T4" fmla="*/ 228 w 308"/>
                <a:gd name="T5" fmla="*/ 212 h 296"/>
                <a:gd name="T6" fmla="*/ 230 w 308"/>
                <a:gd name="T7" fmla="*/ 212 h 296"/>
                <a:gd name="T8" fmla="*/ 278 w 308"/>
                <a:gd name="T9" fmla="*/ 209 h 296"/>
                <a:gd name="T10" fmla="*/ 288 w 308"/>
                <a:gd name="T11" fmla="*/ 176 h 296"/>
                <a:gd name="T12" fmla="*/ 284 w 308"/>
                <a:gd name="T13" fmla="*/ 176 h 296"/>
                <a:gd name="T14" fmla="*/ 283 w 308"/>
                <a:gd name="T15" fmla="*/ 176 h 296"/>
                <a:gd name="T16" fmla="*/ 283 w 308"/>
                <a:gd name="T17" fmla="*/ 176 h 296"/>
                <a:gd name="T18" fmla="*/ 229 w 308"/>
                <a:gd name="T19" fmla="*/ 174 h 296"/>
                <a:gd name="T20" fmla="*/ 226 w 308"/>
                <a:gd name="T21" fmla="*/ 174 h 296"/>
                <a:gd name="T22" fmla="*/ 222 w 308"/>
                <a:gd name="T23" fmla="*/ 171 h 296"/>
                <a:gd name="T24" fmla="*/ 226 w 308"/>
                <a:gd name="T25" fmla="*/ 168 h 296"/>
                <a:gd name="T26" fmla="*/ 228 w 308"/>
                <a:gd name="T27" fmla="*/ 168 h 296"/>
                <a:gd name="T28" fmla="*/ 284 w 308"/>
                <a:gd name="T29" fmla="*/ 164 h 296"/>
                <a:gd name="T30" fmla="*/ 292 w 308"/>
                <a:gd name="T31" fmla="*/ 164 h 296"/>
                <a:gd name="T32" fmla="*/ 292 w 308"/>
                <a:gd name="T33" fmla="*/ 164 h 296"/>
                <a:gd name="T34" fmla="*/ 296 w 308"/>
                <a:gd name="T35" fmla="*/ 133 h 296"/>
                <a:gd name="T36" fmla="*/ 214 w 308"/>
                <a:gd name="T37" fmla="*/ 124 h 296"/>
                <a:gd name="T38" fmla="*/ 213 w 308"/>
                <a:gd name="T39" fmla="*/ 124 h 296"/>
                <a:gd name="T40" fmla="*/ 212 w 308"/>
                <a:gd name="T41" fmla="*/ 124 h 296"/>
                <a:gd name="T42" fmla="*/ 217 w 308"/>
                <a:gd name="T43" fmla="*/ 124 h 296"/>
                <a:gd name="T44" fmla="*/ 206 w 308"/>
                <a:gd name="T45" fmla="*/ 124 h 296"/>
                <a:gd name="T46" fmla="*/ 165 w 308"/>
                <a:gd name="T47" fmla="*/ 123 h 296"/>
                <a:gd name="T48" fmla="*/ 165 w 308"/>
                <a:gd name="T49" fmla="*/ 123 h 296"/>
                <a:gd name="T50" fmla="*/ 160 w 308"/>
                <a:gd name="T51" fmla="*/ 121 h 296"/>
                <a:gd name="T52" fmla="*/ 165 w 308"/>
                <a:gd name="T53" fmla="*/ 120 h 296"/>
                <a:gd name="T54" fmla="*/ 165 w 308"/>
                <a:gd name="T55" fmla="*/ 120 h 296"/>
                <a:gd name="T56" fmla="*/ 179 w 308"/>
                <a:gd name="T57" fmla="*/ 119 h 296"/>
                <a:gd name="T58" fmla="*/ 192 w 308"/>
                <a:gd name="T59" fmla="*/ 58 h 296"/>
                <a:gd name="T60" fmla="*/ 178 w 308"/>
                <a:gd name="T61" fmla="*/ 0 h 296"/>
                <a:gd name="T62" fmla="*/ 101 w 308"/>
                <a:gd name="T63" fmla="*/ 126 h 296"/>
                <a:gd name="T64" fmla="*/ 58 w 308"/>
                <a:gd name="T65" fmla="*/ 146 h 296"/>
                <a:gd name="T66" fmla="*/ 53 w 308"/>
                <a:gd name="T67" fmla="*/ 275 h 296"/>
                <a:gd name="T68" fmla="*/ 99 w 308"/>
                <a:gd name="T69" fmla="*/ 275 h 296"/>
                <a:gd name="T70" fmla="*/ 232 w 308"/>
                <a:gd name="T71" fmla="*/ 286 h 296"/>
                <a:gd name="T72" fmla="*/ 255 w 308"/>
                <a:gd name="T73" fmla="*/ 256 h 296"/>
                <a:gd name="T74" fmla="*/ 227 w 308"/>
                <a:gd name="T75" fmla="*/ 255 h 296"/>
                <a:gd name="T76" fmla="*/ 225 w 308"/>
                <a:gd name="T77" fmla="*/ 255 h 296"/>
                <a:gd name="T78" fmla="*/ 221 w 308"/>
                <a:gd name="T79" fmla="*/ 252 h 296"/>
                <a:gd name="T80" fmla="*/ 225 w 308"/>
                <a:gd name="T81" fmla="*/ 249 h 296"/>
                <a:gd name="T82" fmla="*/ 227 w 308"/>
                <a:gd name="T83" fmla="*/ 249 h 296"/>
                <a:gd name="T84" fmla="*/ 262 w 308"/>
                <a:gd name="T85" fmla="*/ 247 h 296"/>
                <a:gd name="T86" fmla="*/ 269 w 308"/>
                <a:gd name="T87" fmla="*/ 220 h 296"/>
                <a:gd name="T88" fmla="*/ 230 w 308"/>
                <a:gd name="T89" fmla="*/ 218 h 296"/>
                <a:gd name="T90" fmla="*/ 228 w 308"/>
                <a:gd name="T91" fmla="*/ 21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8" h="296">
                  <a:moveTo>
                    <a:pt x="228" y="218"/>
                  </a:moveTo>
                  <a:cubicBezTo>
                    <a:pt x="224" y="215"/>
                    <a:pt x="224" y="215"/>
                    <a:pt x="224" y="215"/>
                  </a:cubicBezTo>
                  <a:cubicBezTo>
                    <a:pt x="228" y="212"/>
                    <a:pt x="228" y="212"/>
                    <a:pt x="228" y="212"/>
                  </a:cubicBezTo>
                  <a:cubicBezTo>
                    <a:pt x="230" y="212"/>
                    <a:pt x="230" y="212"/>
                    <a:pt x="230" y="212"/>
                  </a:cubicBezTo>
                  <a:cubicBezTo>
                    <a:pt x="232" y="212"/>
                    <a:pt x="263" y="210"/>
                    <a:pt x="278" y="209"/>
                  </a:cubicBezTo>
                  <a:cubicBezTo>
                    <a:pt x="295" y="197"/>
                    <a:pt x="292" y="183"/>
                    <a:pt x="288" y="176"/>
                  </a:cubicBezTo>
                  <a:cubicBezTo>
                    <a:pt x="287" y="176"/>
                    <a:pt x="285" y="176"/>
                    <a:pt x="284" y="176"/>
                  </a:cubicBezTo>
                  <a:cubicBezTo>
                    <a:pt x="283" y="176"/>
                    <a:pt x="283" y="176"/>
                    <a:pt x="283" y="176"/>
                  </a:cubicBezTo>
                  <a:cubicBezTo>
                    <a:pt x="283" y="176"/>
                    <a:pt x="283" y="176"/>
                    <a:pt x="283" y="176"/>
                  </a:cubicBezTo>
                  <a:cubicBezTo>
                    <a:pt x="278" y="176"/>
                    <a:pt x="231" y="174"/>
                    <a:pt x="229" y="174"/>
                  </a:cubicBezTo>
                  <a:cubicBezTo>
                    <a:pt x="226" y="174"/>
                    <a:pt x="226" y="174"/>
                    <a:pt x="226" y="174"/>
                  </a:cubicBezTo>
                  <a:cubicBezTo>
                    <a:pt x="222" y="171"/>
                    <a:pt x="222" y="171"/>
                    <a:pt x="222" y="171"/>
                  </a:cubicBezTo>
                  <a:cubicBezTo>
                    <a:pt x="226" y="168"/>
                    <a:pt x="226" y="168"/>
                    <a:pt x="226" y="168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31" y="168"/>
                    <a:pt x="280" y="164"/>
                    <a:pt x="284" y="164"/>
                  </a:cubicBezTo>
                  <a:cubicBezTo>
                    <a:pt x="290" y="164"/>
                    <a:pt x="292" y="164"/>
                    <a:pt x="292" y="164"/>
                  </a:cubicBezTo>
                  <a:cubicBezTo>
                    <a:pt x="292" y="164"/>
                    <a:pt x="292" y="164"/>
                    <a:pt x="292" y="164"/>
                  </a:cubicBezTo>
                  <a:cubicBezTo>
                    <a:pt x="302" y="155"/>
                    <a:pt x="308" y="144"/>
                    <a:pt x="296" y="133"/>
                  </a:cubicBezTo>
                  <a:cubicBezTo>
                    <a:pt x="285" y="123"/>
                    <a:pt x="243" y="125"/>
                    <a:pt x="214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2" y="124"/>
                    <a:pt x="212" y="124"/>
                    <a:pt x="212" y="124"/>
                  </a:cubicBezTo>
                  <a:cubicBezTo>
                    <a:pt x="212" y="124"/>
                    <a:pt x="219" y="124"/>
                    <a:pt x="217" y="124"/>
                  </a:cubicBezTo>
                  <a:cubicBezTo>
                    <a:pt x="213" y="124"/>
                    <a:pt x="209" y="124"/>
                    <a:pt x="206" y="124"/>
                  </a:cubicBezTo>
                  <a:cubicBezTo>
                    <a:pt x="192" y="123"/>
                    <a:pt x="167" y="123"/>
                    <a:pt x="165" y="123"/>
                  </a:cubicBezTo>
                  <a:cubicBezTo>
                    <a:pt x="165" y="123"/>
                    <a:pt x="165" y="123"/>
                    <a:pt x="165" y="123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6" y="120"/>
                    <a:pt x="169" y="120"/>
                    <a:pt x="179" y="119"/>
                  </a:cubicBezTo>
                  <a:cubicBezTo>
                    <a:pt x="165" y="90"/>
                    <a:pt x="188" y="73"/>
                    <a:pt x="192" y="58"/>
                  </a:cubicBezTo>
                  <a:cubicBezTo>
                    <a:pt x="206" y="5"/>
                    <a:pt x="178" y="0"/>
                    <a:pt x="178" y="0"/>
                  </a:cubicBezTo>
                  <a:cubicBezTo>
                    <a:pt x="178" y="0"/>
                    <a:pt x="108" y="96"/>
                    <a:pt x="101" y="126"/>
                  </a:cubicBezTo>
                  <a:cubicBezTo>
                    <a:pt x="96" y="148"/>
                    <a:pt x="67" y="146"/>
                    <a:pt x="58" y="146"/>
                  </a:cubicBezTo>
                  <a:cubicBezTo>
                    <a:pt x="10" y="144"/>
                    <a:pt x="0" y="264"/>
                    <a:pt x="53" y="275"/>
                  </a:cubicBezTo>
                  <a:cubicBezTo>
                    <a:pt x="64" y="277"/>
                    <a:pt x="76" y="265"/>
                    <a:pt x="99" y="275"/>
                  </a:cubicBezTo>
                  <a:cubicBezTo>
                    <a:pt x="149" y="296"/>
                    <a:pt x="192" y="287"/>
                    <a:pt x="232" y="286"/>
                  </a:cubicBezTo>
                  <a:cubicBezTo>
                    <a:pt x="259" y="285"/>
                    <a:pt x="257" y="266"/>
                    <a:pt x="255" y="256"/>
                  </a:cubicBezTo>
                  <a:cubicBezTo>
                    <a:pt x="242" y="256"/>
                    <a:pt x="229" y="255"/>
                    <a:pt x="227" y="255"/>
                  </a:cubicBezTo>
                  <a:cubicBezTo>
                    <a:pt x="225" y="255"/>
                    <a:pt x="225" y="255"/>
                    <a:pt x="225" y="255"/>
                  </a:cubicBezTo>
                  <a:cubicBezTo>
                    <a:pt x="221" y="252"/>
                    <a:pt x="221" y="252"/>
                    <a:pt x="221" y="252"/>
                  </a:cubicBezTo>
                  <a:cubicBezTo>
                    <a:pt x="225" y="249"/>
                    <a:pt x="225" y="249"/>
                    <a:pt x="225" y="249"/>
                  </a:cubicBezTo>
                  <a:cubicBezTo>
                    <a:pt x="227" y="249"/>
                    <a:pt x="227" y="249"/>
                    <a:pt x="227" y="249"/>
                  </a:cubicBezTo>
                  <a:cubicBezTo>
                    <a:pt x="229" y="249"/>
                    <a:pt x="247" y="248"/>
                    <a:pt x="262" y="247"/>
                  </a:cubicBezTo>
                  <a:cubicBezTo>
                    <a:pt x="275" y="237"/>
                    <a:pt x="272" y="227"/>
                    <a:pt x="269" y="220"/>
                  </a:cubicBezTo>
                  <a:cubicBezTo>
                    <a:pt x="253" y="219"/>
                    <a:pt x="232" y="218"/>
                    <a:pt x="230" y="218"/>
                  </a:cubicBezTo>
                  <a:lnTo>
                    <a:pt x="228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73491" y="4562878"/>
            <a:ext cx="423265" cy="472549"/>
            <a:chOff x="6016626" y="5110164"/>
            <a:chExt cx="231775" cy="258763"/>
          </a:xfrm>
          <a:solidFill>
            <a:schemeClr val="bg1"/>
          </a:solidFill>
        </p:grpSpPr>
        <p:sp>
          <p:nvSpPr>
            <p:cNvPr id="15" name="Rectangle 74@|1FFC:0|FBC:0|LFC:0|LBC:16777215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16" name="Freeform 75@|5FFC:0|FBC:0|LFC:0|LBC:1677721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17" name="Freeform 76@|5FFC:0|FBC:0|LFC:0|LBC:16777215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12566" y="4562878"/>
            <a:ext cx="402969" cy="472548"/>
            <a:chOff x="6537326" y="5110164"/>
            <a:chExt cx="220662" cy="258762"/>
          </a:xfrm>
          <a:solidFill>
            <a:schemeClr val="bg1"/>
          </a:solidFill>
        </p:grpSpPr>
        <p:sp>
          <p:nvSpPr>
            <p:cNvPr id="19" name="Freeform 77@|5FFC:0|FBC:0|LFC:0|LBC:16777215"/>
            <p:cNvSpPr/>
            <p:nvPr/>
          </p:nvSpPr>
          <p:spPr bwMode="auto">
            <a:xfrm>
              <a:off x="6580188" y="5110164"/>
              <a:ext cx="177800" cy="149225"/>
            </a:xfrm>
            <a:custGeom>
              <a:avLst/>
              <a:gdLst>
                <a:gd name="T0" fmla="*/ 134 w 196"/>
                <a:gd name="T1" fmla="*/ 102 h 167"/>
                <a:gd name="T2" fmla="*/ 196 w 196"/>
                <a:gd name="T3" fmla="*/ 34 h 167"/>
                <a:gd name="T4" fmla="*/ 76 w 196"/>
                <a:gd name="T5" fmla="*/ 22 h 167"/>
                <a:gd name="T6" fmla="*/ 0 w 196"/>
                <a:gd name="T7" fmla="*/ 2 h 167"/>
                <a:gd name="T8" fmla="*/ 0 w 196"/>
                <a:gd name="T9" fmla="*/ 137 h 167"/>
                <a:gd name="T10" fmla="*/ 39 w 196"/>
                <a:gd name="T11" fmla="*/ 135 h 167"/>
                <a:gd name="T12" fmla="*/ 191 w 196"/>
                <a:gd name="T13" fmla="*/ 160 h 167"/>
                <a:gd name="T14" fmla="*/ 134 w 196"/>
                <a:gd name="T15" fmla="*/ 10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167">
                  <a:moveTo>
                    <a:pt x="134" y="102"/>
                  </a:moveTo>
                  <a:cubicBezTo>
                    <a:pt x="134" y="87"/>
                    <a:pt x="196" y="34"/>
                    <a:pt x="196" y="34"/>
                  </a:cubicBezTo>
                  <a:cubicBezTo>
                    <a:pt x="164" y="48"/>
                    <a:pt x="117" y="44"/>
                    <a:pt x="76" y="22"/>
                  </a:cubicBezTo>
                  <a:cubicBezTo>
                    <a:pt x="35" y="0"/>
                    <a:pt x="0" y="2"/>
                    <a:pt x="0" y="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" y="136"/>
                    <a:pt x="11" y="133"/>
                    <a:pt x="39" y="135"/>
                  </a:cubicBezTo>
                  <a:cubicBezTo>
                    <a:pt x="73" y="139"/>
                    <a:pt x="160" y="167"/>
                    <a:pt x="191" y="160"/>
                  </a:cubicBezTo>
                  <a:cubicBezTo>
                    <a:pt x="191" y="160"/>
                    <a:pt x="134" y="112"/>
                    <a:pt x="134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20" name="Rectangle 78@|1FFC:0|FBC:0|LFC:0|LBC:16777215"/>
            <p:cNvSpPr>
              <a:spLocks noChangeArrowheads="1"/>
            </p:cNvSpPr>
            <p:nvPr/>
          </p:nvSpPr>
          <p:spPr bwMode="auto">
            <a:xfrm>
              <a:off x="6537326" y="5111751"/>
              <a:ext cx="22225" cy="2571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780546" y="3583737"/>
            <a:ext cx="743741" cy="357462"/>
            <a:chOff x="6113463" y="5605463"/>
            <a:chExt cx="204787" cy="98426"/>
          </a:xfrm>
          <a:solidFill>
            <a:srgbClr val="C1C7D0"/>
          </a:solidFill>
        </p:grpSpPr>
        <p:sp>
          <p:nvSpPr>
            <p:cNvPr id="22" name="Freeform 391@|5FFC:0|FBC:0|LFC:0|LBC:16777215"/>
            <p:cNvSpPr/>
            <p:nvPr/>
          </p:nvSpPr>
          <p:spPr bwMode="auto">
            <a:xfrm>
              <a:off x="6259513" y="5632451"/>
              <a:ext cx="58737" cy="71438"/>
            </a:xfrm>
            <a:custGeom>
              <a:avLst/>
              <a:gdLst>
                <a:gd name="T0" fmla="*/ 81 w 81"/>
                <a:gd name="T1" fmla="*/ 89 h 101"/>
                <a:gd name="T2" fmla="*/ 67 w 81"/>
                <a:gd name="T3" fmla="*/ 76 h 101"/>
                <a:gd name="T4" fmla="*/ 34 w 81"/>
                <a:gd name="T5" fmla="*/ 62 h 101"/>
                <a:gd name="T6" fmla="*/ 44 w 81"/>
                <a:gd name="T7" fmla="*/ 43 h 101"/>
                <a:gd name="T8" fmla="*/ 46 w 81"/>
                <a:gd name="T9" fmla="*/ 29 h 101"/>
                <a:gd name="T10" fmla="*/ 45 w 81"/>
                <a:gd name="T11" fmla="*/ 15 h 101"/>
                <a:gd name="T12" fmla="*/ 23 w 81"/>
                <a:gd name="T13" fmla="*/ 0 h 101"/>
                <a:gd name="T14" fmla="*/ 1 w 81"/>
                <a:gd name="T15" fmla="*/ 15 h 101"/>
                <a:gd name="T16" fmla="*/ 1 w 81"/>
                <a:gd name="T17" fmla="*/ 29 h 101"/>
                <a:gd name="T18" fmla="*/ 3 w 81"/>
                <a:gd name="T19" fmla="*/ 43 h 101"/>
                <a:gd name="T20" fmla="*/ 11 w 81"/>
                <a:gd name="T21" fmla="*/ 59 h 101"/>
                <a:gd name="T22" fmla="*/ 29 w 81"/>
                <a:gd name="T23" fmla="*/ 84 h 101"/>
                <a:gd name="T24" fmla="*/ 29 w 81"/>
                <a:gd name="T25" fmla="*/ 85 h 101"/>
                <a:gd name="T26" fmla="*/ 29 w 81"/>
                <a:gd name="T27" fmla="*/ 85 h 101"/>
                <a:gd name="T28" fmla="*/ 29 w 81"/>
                <a:gd name="T29" fmla="*/ 101 h 101"/>
                <a:gd name="T30" fmla="*/ 29 w 81"/>
                <a:gd name="T31" fmla="*/ 101 h 101"/>
                <a:gd name="T32" fmla="*/ 81 w 81"/>
                <a:gd name="T33" fmla="*/ 101 h 101"/>
                <a:gd name="T34" fmla="*/ 81 w 81"/>
                <a:gd name="T35" fmla="*/ 8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01">
                  <a:moveTo>
                    <a:pt x="81" y="89"/>
                  </a:moveTo>
                  <a:cubicBezTo>
                    <a:pt x="81" y="89"/>
                    <a:pt x="81" y="82"/>
                    <a:pt x="67" y="76"/>
                  </a:cubicBezTo>
                  <a:cubicBezTo>
                    <a:pt x="60" y="73"/>
                    <a:pt x="50" y="65"/>
                    <a:pt x="34" y="62"/>
                  </a:cubicBezTo>
                  <a:cubicBezTo>
                    <a:pt x="38" y="58"/>
                    <a:pt x="41" y="51"/>
                    <a:pt x="44" y="43"/>
                  </a:cubicBezTo>
                  <a:cubicBezTo>
                    <a:pt x="46" y="39"/>
                    <a:pt x="46" y="35"/>
                    <a:pt x="46" y="29"/>
                  </a:cubicBezTo>
                  <a:cubicBezTo>
                    <a:pt x="46" y="25"/>
                    <a:pt x="46" y="19"/>
                    <a:pt x="45" y="15"/>
                  </a:cubicBezTo>
                  <a:cubicBezTo>
                    <a:pt x="42" y="3"/>
                    <a:pt x="33" y="0"/>
                    <a:pt x="23" y="0"/>
                  </a:cubicBezTo>
                  <a:cubicBezTo>
                    <a:pt x="13" y="0"/>
                    <a:pt x="5" y="3"/>
                    <a:pt x="1" y="15"/>
                  </a:cubicBezTo>
                  <a:cubicBezTo>
                    <a:pt x="0" y="19"/>
                    <a:pt x="1" y="25"/>
                    <a:pt x="1" y="29"/>
                  </a:cubicBezTo>
                  <a:cubicBezTo>
                    <a:pt x="1" y="35"/>
                    <a:pt x="1" y="39"/>
                    <a:pt x="3" y="43"/>
                  </a:cubicBezTo>
                  <a:cubicBezTo>
                    <a:pt x="5" y="50"/>
                    <a:pt x="8" y="55"/>
                    <a:pt x="11" y="59"/>
                  </a:cubicBezTo>
                  <a:cubicBezTo>
                    <a:pt x="28" y="70"/>
                    <a:pt x="29" y="81"/>
                    <a:pt x="29" y="84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81" y="101"/>
                    <a:pt x="81" y="101"/>
                    <a:pt x="81" y="101"/>
                  </a:cubicBezTo>
                  <a:lnTo>
                    <a:pt x="81" y="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23" name="Freeform 392@|5FFC:0|FBC:0|LFC:0|LBC:16777215"/>
            <p:cNvSpPr/>
            <p:nvPr/>
          </p:nvSpPr>
          <p:spPr bwMode="auto">
            <a:xfrm>
              <a:off x="6113463" y="5632451"/>
              <a:ext cx="57150" cy="71438"/>
            </a:xfrm>
            <a:custGeom>
              <a:avLst/>
              <a:gdLst>
                <a:gd name="T0" fmla="*/ 53 w 81"/>
                <a:gd name="T1" fmla="*/ 85 h 101"/>
                <a:gd name="T2" fmla="*/ 53 w 81"/>
                <a:gd name="T3" fmla="*/ 84 h 101"/>
                <a:gd name="T4" fmla="*/ 71 w 81"/>
                <a:gd name="T5" fmla="*/ 60 h 101"/>
                <a:gd name="T6" fmla="*/ 79 w 81"/>
                <a:gd name="T7" fmla="*/ 43 h 101"/>
                <a:gd name="T8" fmla="*/ 80 w 81"/>
                <a:gd name="T9" fmla="*/ 29 h 101"/>
                <a:gd name="T10" fmla="*/ 80 w 81"/>
                <a:gd name="T11" fmla="*/ 15 h 101"/>
                <a:gd name="T12" fmla="*/ 58 w 81"/>
                <a:gd name="T13" fmla="*/ 0 h 101"/>
                <a:gd name="T14" fmla="*/ 36 w 81"/>
                <a:gd name="T15" fmla="*/ 15 h 101"/>
                <a:gd name="T16" fmla="*/ 36 w 81"/>
                <a:gd name="T17" fmla="*/ 29 h 101"/>
                <a:gd name="T18" fmla="*/ 37 w 81"/>
                <a:gd name="T19" fmla="*/ 43 h 101"/>
                <a:gd name="T20" fmla="*/ 47 w 81"/>
                <a:gd name="T21" fmla="*/ 62 h 101"/>
                <a:gd name="T22" fmla="*/ 15 w 81"/>
                <a:gd name="T23" fmla="*/ 76 h 101"/>
                <a:gd name="T24" fmla="*/ 0 w 81"/>
                <a:gd name="T25" fmla="*/ 89 h 101"/>
                <a:gd name="T26" fmla="*/ 0 w 81"/>
                <a:gd name="T27" fmla="*/ 101 h 101"/>
                <a:gd name="T28" fmla="*/ 53 w 81"/>
                <a:gd name="T29" fmla="*/ 101 h 101"/>
                <a:gd name="T30" fmla="*/ 53 w 81"/>
                <a:gd name="T31" fmla="*/ 8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101">
                  <a:moveTo>
                    <a:pt x="53" y="85"/>
                  </a:moveTo>
                  <a:cubicBezTo>
                    <a:pt x="53" y="84"/>
                    <a:pt x="53" y="84"/>
                    <a:pt x="53" y="84"/>
                  </a:cubicBezTo>
                  <a:cubicBezTo>
                    <a:pt x="53" y="81"/>
                    <a:pt x="54" y="70"/>
                    <a:pt x="71" y="60"/>
                  </a:cubicBezTo>
                  <a:cubicBezTo>
                    <a:pt x="74" y="55"/>
                    <a:pt x="76" y="50"/>
                    <a:pt x="79" y="43"/>
                  </a:cubicBezTo>
                  <a:cubicBezTo>
                    <a:pt x="81" y="39"/>
                    <a:pt x="80" y="35"/>
                    <a:pt x="80" y="29"/>
                  </a:cubicBezTo>
                  <a:cubicBezTo>
                    <a:pt x="80" y="25"/>
                    <a:pt x="81" y="19"/>
                    <a:pt x="80" y="15"/>
                  </a:cubicBezTo>
                  <a:cubicBezTo>
                    <a:pt x="77" y="3"/>
                    <a:pt x="68" y="0"/>
                    <a:pt x="58" y="0"/>
                  </a:cubicBezTo>
                  <a:cubicBezTo>
                    <a:pt x="48" y="0"/>
                    <a:pt x="40" y="3"/>
                    <a:pt x="36" y="15"/>
                  </a:cubicBezTo>
                  <a:cubicBezTo>
                    <a:pt x="35" y="19"/>
                    <a:pt x="36" y="25"/>
                    <a:pt x="36" y="29"/>
                  </a:cubicBezTo>
                  <a:cubicBezTo>
                    <a:pt x="36" y="35"/>
                    <a:pt x="36" y="39"/>
                    <a:pt x="37" y="43"/>
                  </a:cubicBezTo>
                  <a:cubicBezTo>
                    <a:pt x="41" y="51"/>
                    <a:pt x="43" y="58"/>
                    <a:pt x="47" y="62"/>
                  </a:cubicBezTo>
                  <a:cubicBezTo>
                    <a:pt x="32" y="65"/>
                    <a:pt x="22" y="73"/>
                    <a:pt x="15" y="76"/>
                  </a:cubicBezTo>
                  <a:cubicBezTo>
                    <a:pt x="1" y="82"/>
                    <a:pt x="0" y="89"/>
                    <a:pt x="0" y="8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85"/>
                    <a:pt x="53" y="85"/>
                    <a:pt x="53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  <p:sp>
          <p:nvSpPr>
            <p:cNvPr id="24" name="Freeform 393@|5FFC:0|FBC:0|LFC:0|LBC:16777215"/>
            <p:cNvSpPr/>
            <p:nvPr/>
          </p:nvSpPr>
          <p:spPr bwMode="auto">
            <a:xfrm>
              <a:off x="6159500" y="5605463"/>
              <a:ext cx="112712" cy="98425"/>
            </a:xfrm>
            <a:custGeom>
              <a:avLst/>
              <a:gdLst>
                <a:gd name="T0" fmla="*/ 139 w 159"/>
                <a:gd name="T1" fmla="*/ 104 h 139"/>
                <a:gd name="T2" fmla="*/ 94 w 159"/>
                <a:gd name="T3" fmla="*/ 85 h 139"/>
                <a:gd name="T4" fmla="*/ 108 w 159"/>
                <a:gd name="T5" fmla="*/ 60 h 139"/>
                <a:gd name="T6" fmla="*/ 110 w 159"/>
                <a:gd name="T7" fmla="*/ 41 h 139"/>
                <a:gd name="T8" fmla="*/ 109 w 159"/>
                <a:gd name="T9" fmla="*/ 21 h 139"/>
                <a:gd name="T10" fmla="*/ 79 w 159"/>
                <a:gd name="T11" fmla="*/ 0 h 139"/>
                <a:gd name="T12" fmla="*/ 49 w 159"/>
                <a:gd name="T13" fmla="*/ 21 h 139"/>
                <a:gd name="T14" fmla="*/ 49 w 159"/>
                <a:gd name="T15" fmla="*/ 41 h 139"/>
                <a:gd name="T16" fmla="*/ 51 w 159"/>
                <a:gd name="T17" fmla="*/ 60 h 139"/>
                <a:gd name="T18" fmla="*/ 64 w 159"/>
                <a:gd name="T19" fmla="*/ 85 h 139"/>
                <a:gd name="T20" fmla="*/ 20 w 159"/>
                <a:gd name="T21" fmla="*/ 104 h 139"/>
                <a:gd name="T22" fmla="*/ 0 w 159"/>
                <a:gd name="T23" fmla="*/ 123 h 139"/>
                <a:gd name="T24" fmla="*/ 0 w 159"/>
                <a:gd name="T25" fmla="*/ 139 h 139"/>
                <a:gd name="T26" fmla="*/ 159 w 159"/>
                <a:gd name="T27" fmla="*/ 139 h 139"/>
                <a:gd name="T28" fmla="*/ 159 w 159"/>
                <a:gd name="T29" fmla="*/ 123 h 139"/>
                <a:gd name="T30" fmla="*/ 139 w 159"/>
                <a:gd name="T31" fmla="*/ 10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39">
                  <a:moveTo>
                    <a:pt x="139" y="104"/>
                  </a:moveTo>
                  <a:cubicBezTo>
                    <a:pt x="129" y="100"/>
                    <a:pt x="115" y="89"/>
                    <a:pt x="94" y="85"/>
                  </a:cubicBezTo>
                  <a:cubicBezTo>
                    <a:pt x="99" y="79"/>
                    <a:pt x="103" y="70"/>
                    <a:pt x="108" y="60"/>
                  </a:cubicBezTo>
                  <a:cubicBezTo>
                    <a:pt x="110" y="53"/>
                    <a:pt x="110" y="48"/>
                    <a:pt x="110" y="41"/>
                  </a:cubicBezTo>
                  <a:cubicBezTo>
                    <a:pt x="110" y="35"/>
                    <a:pt x="111" y="26"/>
                    <a:pt x="109" y="21"/>
                  </a:cubicBezTo>
                  <a:cubicBezTo>
                    <a:pt x="105" y="5"/>
                    <a:pt x="93" y="0"/>
                    <a:pt x="79" y="0"/>
                  </a:cubicBezTo>
                  <a:cubicBezTo>
                    <a:pt x="65" y="0"/>
                    <a:pt x="54" y="5"/>
                    <a:pt x="49" y="21"/>
                  </a:cubicBezTo>
                  <a:cubicBezTo>
                    <a:pt x="48" y="26"/>
                    <a:pt x="49" y="35"/>
                    <a:pt x="49" y="41"/>
                  </a:cubicBezTo>
                  <a:cubicBezTo>
                    <a:pt x="49" y="48"/>
                    <a:pt x="48" y="53"/>
                    <a:pt x="51" y="60"/>
                  </a:cubicBezTo>
                  <a:cubicBezTo>
                    <a:pt x="55" y="70"/>
                    <a:pt x="59" y="79"/>
                    <a:pt x="64" y="85"/>
                  </a:cubicBezTo>
                  <a:cubicBezTo>
                    <a:pt x="43" y="89"/>
                    <a:pt x="29" y="100"/>
                    <a:pt x="20" y="104"/>
                  </a:cubicBezTo>
                  <a:cubicBezTo>
                    <a:pt x="0" y="113"/>
                    <a:pt x="0" y="123"/>
                    <a:pt x="0" y="12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59" y="123"/>
                    <a:pt x="159" y="113"/>
                    <a:pt x="139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1019175" y="3738563"/>
            <a:ext cx="2863850" cy="0"/>
          </a:xfrm>
          <a:prstGeom prst="line">
            <a:avLst/>
          </a:prstGeom>
          <a:ln>
            <a:solidFill>
              <a:srgbClr val="ADBA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001713" y="2603500"/>
            <a:ext cx="3144838" cy="8616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025">
              <a:spcBef>
                <a:spcPct val="20000"/>
              </a:spcBef>
            </a:pPr>
            <a:r>
              <a:rPr lang="en-US" altLang="zh-CN" sz="14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Menu plugin, mengganti logo, menu pengaturan sub menu pustakawan, pengaturan visitor counter, pengaturan UCS, dll.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ea typeface="微软雅黑" panose="020B0503020204020204" pitchFamily="34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30288" y="4333875"/>
            <a:ext cx="3116263" cy="4305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025">
              <a:spcBef>
                <a:spcPct val="20000"/>
              </a:spcBef>
            </a:pPr>
            <a:r>
              <a:rPr lang="en-US" altLang="zh-CN" sz="14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Menambah sampul dari url, copy cataloging plus sampul, dll.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ea typeface="微软雅黑" panose="020B0503020204020204" pitchFamily="34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29712" name="TextBox 13"/>
          <p:cNvSpPr txBox="1"/>
          <p:nvPr/>
        </p:nvSpPr>
        <p:spPr>
          <a:xfrm>
            <a:off x="1003300" y="2279650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Sistem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9713" name="TextBox 13"/>
          <p:cNvSpPr txBox="1"/>
          <p:nvPr/>
        </p:nvSpPr>
        <p:spPr>
          <a:xfrm>
            <a:off x="1031875" y="4056063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Bibliografi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8328025" y="3738563"/>
            <a:ext cx="2865438" cy="0"/>
          </a:xfrm>
          <a:prstGeom prst="line">
            <a:avLst/>
          </a:prstGeom>
          <a:ln>
            <a:solidFill>
              <a:srgbClr val="ADBA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8353425" y="2603500"/>
            <a:ext cx="3192463" cy="5162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rPr>
              <a:t>Laporan perolehan koleksi, laporan penghitung unduhan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ea typeface="微软雅黑" panose="020B0503020204020204" pitchFamily="34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353425" y="4332288"/>
            <a:ext cx="3086100" cy="2578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  <a:sym typeface="Arial" panose="020B0604020202090204" pitchFamily="34" charset="0"/>
              </a:rPr>
              <a:t>Fitur suara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ea typeface="微软雅黑" panose="020B0503020204020204" pitchFamily="34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29717" name="TextBox 13"/>
          <p:cNvSpPr txBox="1"/>
          <p:nvPr/>
        </p:nvSpPr>
        <p:spPr>
          <a:xfrm>
            <a:off x="8355013" y="2279650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Laporan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29718" name="TextBox 13"/>
          <p:cNvSpPr txBox="1"/>
          <p:nvPr/>
        </p:nvSpPr>
        <p:spPr>
          <a:xfrm>
            <a:off x="8355013" y="4054475"/>
            <a:ext cx="19526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Visitor Counter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Daftar Bacaan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/>
              <a:t>BLaCK ScANDAL. 2013. “Sepuluh Alasan Mengapa Memilih SLiMS Untuk Perpustakaan Anda” diakses dari http://blackanda.blogspot.com/2013/03/cara-back-up-sql.html/ diakses tanggal 08 Desember 2020 pukul 17:07 WIB.</a:t>
            </a:r>
            <a:endParaRPr lang="en-US" sz="2000"/>
          </a:p>
          <a:p>
            <a:r>
              <a:rPr lang="en-US" sz="2000"/>
              <a:t>Dunia Perpustakaan. 2011. “Sejarah Lengkap Software SLiMS (Senayan Library Management System)” diakses dari https://duniaperpustakaan.com/2011/03/sejarah-lengkap-software-slims-senayan-library-management-system.html/ </a:t>
            </a:r>
            <a:r>
              <a:rPr lang="en-US" sz="2000">
                <a:sym typeface="+mn-ea"/>
              </a:rPr>
              <a:t>diakses tanggal 08 Desember 2020 pukul 17:13 WIB.</a:t>
            </a:r>
            <a:endParaRPr lang="en-US" sz="2000"/>
          </a:p>
          <a:p>
            <a:r>
              <a:rPr lang="en-US" sz="2000"/>
              <a:t>SLiMS Developer Community. 2020. “Dokumentasi Penggunaan SLiMS 9 Bulian” diakses dari https://sourceforge.net/projects/slims-documentation/files/dokumentasi_slims9_ed2.pdf/download/ diakses tanggal 08 Desember 2020 pukul 17:10 WIB.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9482138" y="2987675"/>
            <a:ext cx="1865313" cy="18637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9609138" y="-7937"/>
            <a:ext cx="2582863" cy="2917825"/>
          </a:xfrm>
          <a:custGeom>
            <a:avLst/>
            <a:gdLst>
              <a:gd name="connsiteX0" fmla="*/ 464944 w 2582970"/>
              <a:gd name="connsiteY0" fmla="*/ 0 h 2918147"/>
              <a:gd name="connsiteX1" fmla="*/ 2582970 w 2582970"/>
              <a:gd name="connsiteY1" fmla="*/ 0 h 2918147"/>
              <a:gd name="connsiteX2" fmla="*/ 2582970 w 2582970"/>
              <a:gd name="connsiteY2" fmla="*/ 2698179 h 2918147"/>
              <a:gd name="connsiteX3" fmla="*/ 2566138 w 2582970"/>
              <a:gd name="connsiteY3" fmla="*/ 2708404 h 2918147"/>
              <a:gd name="connsiteX4" fmla="*/ 1737800 w 2582970"/>
              <a:gd name="connsiteY4" fmla="*/ 2918147 h 2918147"/>
              <a:gd name="connsiteX5" fmla="*/ 0 w 2582970"/>
              <a:gd name="connsiteY5" fmla="*/ 1180347 h 2918147"/>
              <a:gd name="connsiteX6" fmla="*/ 396829 w 2582970"/>
              <a:gd name="connsiteY6" fmla="*/ 74945 h 29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970" h="2918147">
                <a:moveTo>
                  <a:pt x="464944" y="0"/>
                </a:moveTo>
                <a:lnTo>
                  <a:pt x="2582970" y="0"/>
                </a:lnTo>
                <a:lnTo>
                  <a:pt x="2582970" y="2698179"/>
                </a:lnTo>
                <a:lnTo>
                  <a:pt x="2566138" y="2708404"/>
                </a:lnTo>
                <a:cubicBezTo>
                  <a:pt x="2319904" y="2842167"/>
                  <a:pt x="2037725" y="2918147"/>
                  <a:pt x="1737800" y="2918147"/>
                </a:cubicBezTo>
                <a:cubicBezTo>
                  <a:pt x="778040" y="2918147"/>
                  <a:pt x="0" y="2140107"/>
                  <a:pt x="0" y="1180347"/>
                </a:cubicBezTo>
                <a:cubicBezTo>
                  <a:pt x="0" y="760452"/>
                  <a:pt x="148922" y="375339"/>
                  <a:pt x="396829" y="74945"/>
                </a:cubicBezTo>
                <a:close/>
              </a:path>
            </a:pathLst>
          </a:cu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069263" y="1676400"/>
            <a:ext cx="1722438" cy="17224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990138" y="5594350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1069638" y="5038725"/>
            <a:ext cx="603250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10621963" y="6037263"/>
            <a:ext cx="1570038" cy="820738"/>
          </a:xfrm>
          <a:custGeom>
            <a:avLst/>
            <a:gdLst>
              <a:gd name="connsiteX0" fmla="*/ 1049802 w 1569631"/>
              <a:gd name="connsiteY0" fmla="*/ 0 h 821301"/>
              <a:gd name="connsiteX1" fmla="*/ 1472572 w 1569631"/>
              <a:gd name="connsiteY1" fmla="*/ 85354 h 821301"/>
              <a:gd name="connsiteX2" fmla="*/ 1569631 w 1569631"/>
              <a:gd name="connsiteY2" fmla="*/ 138036 h 821301"/>
              <a:gd name="connsiteX3" fmla="*/ 1569631 w 1569631"/>
              <a:gd name="connsiteY3" fmla="*/ 821301 h 821301"/>
              <a:gd name="connsiteX4" fmla="*/ 0 w 1569631"/>
              <a:gd name="connsiteY4" fmla="*/ 821301 h 821301"/>
              <a:gd name="connsiteX5" fmla="*/ 49028 w 1569631"/>
              <a:gd name="connsiteY5" fmla="*/ 663358 h 821301"/>
              <a:gd name="connsiteX6" fmla="*/ 1049802 w 1569631"/>
              <a:gd name="connsiteY6" fmla="*/ 0 h 82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631" h="821301">
                <a:moveTo>
                  <a:pt x="1049802" y="0"/>
                </a:moveTo>
                <a:cubicBezTo>
                  <a:pt x="1199765" y="0"/>
                  <a:pt x="1342629" y="30393"/>
                  <a:pt x="1472572" y="85354"/>
                </a:cubicBezTo>
                <a:lnTo>
                  <a:pt x="1569631" y="138036"/>
                </a:lnTo>
                <a:lnTo>
                  <a:pt x="1569631" y="821301"/>
                </a:lnTo>
                <a:lnTo>
                  <a:pt x="0" y="821301"/>
                </a:lnTo>
                <a:lnTo>
                  <a:pt x="49028" y="663358"/>
                </a:lnTo>
                <a:cubicBezTo>
                  <a:pt x="213912" y="273531"/>
                  <a:pt x="599914" y="0"/>
                  <a:pt x="1049802" y="0"/>
                </a:cubicBezTo>
                <a:close/>
              </a:path>
            </a:pathLst>
          </a:cu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931275" y="255588"/>
            <a:ext cx="1033463" cy="10350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1545888" y="3175000"/>
            <a:ext cx="482600" cy="4841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58350" y="5138738"/>
            <a:ext cx="322263" cy="32067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707313" y="4065588"/>
            <a:ext cx="785813" cy="785813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091613" y="4211638"/>
            <a:ext cx="398463" cy="398463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33804" name="组合 15"/>
          <p:cNvGrpSpPr/>
          <p:nvPr/>
        </p:nvGrpSpPr>
        <p:grpSpPr>
          <a:xfrm>
            <a:off x="1182688" y="2327275"/>
            <a:ext cx="1331912" cy="1331913"/>
            <a:chOff x="139391" y="1379571"/>
            <a:chExt cx="1651309" cy="1651309"/>
          </a:xfrm>
        </p:grpSpPr>
        <p:sp>
          <p:nvSpPr>
            <p:cNvPr id="17" name="椭圆 16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07474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3807" name="文本框 18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33808" name="组合 19"/>
          <p:cNvGrpSpPr/>
          <p:nvPr/>
        </p:nvGrpSpPr>
        <p:grpSpPr>
          <a:xfrm>
            <a:off x="2572703" y="2327275"/>
            <a:ext cx="1331912" cy="1331913"/>
            <a:chOff x="139391" y="1379571"/>
            <a:chExt cx="1651309" cy="1651309"/>
          </a:xfrm>
        </p:grpSpPr>
        <p:sp>
          <p:nvSpPr>
            <p:cNvPr id="21" name="椭圆 20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69291" y="1497662"/>
              <a:ext cx="1417094" cy="1415127"/>
            </a:xfrm>
            <a:prstGeom prst="ellipse">
              <a:avLst/>
            </a:prstGeom>
            <a:solidFill>
              <a:srgbClr val="FFBF53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3811" name="文本框 22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33812" name="组合 23"/>
          <p:cNvGrpSpPr/>
          <p:nvPr/>
        </p:nvGrpSpPr>
        <p:grpSpPr>
          <a:xfrm>
            <a:off x="3956050" y="2327275"/>
            <a:ext cx="1331913" cy="1331913"/>
            <a:chOff x="139391" y="1379571"/>
            <a:chExt cx="1651309" cy="1651309"/>
          </a:xfrm>
        </p:grpSpPr>
        <p:sp>
          <p:nvSpPr>
            <p:cNvPr id="25" name="椭圆 24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02B3C5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3815" name="文本框 26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endParaRPr lang="en-US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33816" name="组合 27"/>
          <p:cNvGrpSpPr/>
          <p:nvPr/>
        </p:nvGrpSpPr>
        <p:grpSpPr>
          <a:xfrm>
            <a:off x="5343525" y="2327275"/>
            <a:ext cx="1331913" cy="1331913"/>
            <a:chOff x="139391" y="1379571"/>
            <a:chExt cx="1651309" cy="1651309"/>
          </a:xfrm>
        </p:grpSpPr>
        <p:sp>
          <p:nvSpPr>
            <p:cNvPr id="29" name="椭圆 28"/>
            <p:cNvSpPr/>
            <p:nvPr/>
          </p:nvSpPr>
          <p:spPr>
            <a:xfrm>
              <a:off x="139391" y="1379571"/>
              <a:ext cx="1651309" cy="165130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69291" y="1497662"/>
              <a:ext cx="1417095" cy="1415127"/>
            </a:xfrm>
            <a:prstGeom prst="ellipse">
              <a:avLst/>
            </a:prstGeom>
            <a:solidFill>
              <a:srgbClr val="6A3C7C"/>
            </a:solidFill>
            <a:ln w="28575">
              <a:noFill/>
            </a:ln>
            <a:effectLst>
              <a:outerShdw blurRad="152400" dist="635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1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3819" name="文本框 30"/>
            <p:cNvSpPr txBox="1"/>
            <p:nvPr/>
          </p:nvSpPr>
          <p:spPr>
            <a:xfrm>
              <a:off x="591936" y="1562368"/>
              <a:ext cx="867858" cy="1372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90204" pitchFamily="34" charset="0"/>
              </a:pPr>
              <a:endParaRPr lang="en-US" altLang="zh-CN" sz="66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33820" name="文本框 31"/>
          <p:cNvSpPr txBox="1"/>
          <p:nvPr/>
        </p:nvSpPr>
        <p:spPr>
          <a:xfrm>
            <a:off x="1582738" y="3754438"/>
            <a:ext cx="467360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dist">
              <a:buFont typeface="Arial" panose="020B0604020202090204" pitchFamily="34" charset="0"/>
            </a:pPr>
            <a:r>
              <a:rPr lang="en-US" altLang="zh-CN" sz="7200" dirty="0">
                <a:solidFill>
                  <a:srgbClr val="02B3C5"/>
                </a:solidFill>
                <a:ea typeface="SimSun" pitchFamily="2" charset="-122"/>
                <a:cs typeface="Calibri" panose="020F0502020204030204" pitchFamily="34" charset="0"/>
              </a:rPr>
              <a:t>THANK YOU</a:t>
            </a:r>
            <a:endParaRPr lang="zh-CN" altLang="en-US" sz="7200" dirty="0">
              <a:solidFill>
                <a:srgbClr val="02B3C5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Fiqru Mafar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27040" cy="1254760"/>
          </a:xfrm>
        </p:spPr>
        <p:txBody>
          <a:bodyPr/>
          <a:p>
            <a:r>
              <a:rPr lang="en-US"/>
              <a:t>Dosen IAIN Jember</a:t>
            </a:r>
            <a:endParaRPr lang="en-US"/>
          </a:p>
          <a:p>
            <a:r>
              <a:rPr lang="en-US"/>
              <a:t>Staf Perpustakaan IAIN Jember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1000760" y="2966085"/>
            <a:ext cx="5527040" cy="125476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Email: mafarfiqru@gmail.com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HP: 081227758086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 descr="fot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94880" y="217805"/>
            <a:ext cx="4716145" cy="61696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任意多边形 5"/>
          <p:cNvSpPr/>
          <p:nvPr/>
        </p:nvSpPr>
        <p:spPr>
          <a:xfrm rot="10800000">
            <a:off x="0" y="3940175"/>
            <a:ext cx="2582863" cy="2917825"/>
          </a:xfrm>
          <a:custGeom>
            <a:avLst/>
            <a:gdLst>
              <a:gd name="connsiteX0" fmla="*/ 464944 w 2582970"/>
              <a:gd name="connsiteY0" fmla="*/ 0 h 2918147"/>
              <a:gd name="connsiteX1" fmla="*/ 2582970 w 2582970"/>
              <a:gd name="connsiteY1" fmla="*/ 0 h 2918147"/>
              <a:gd name="connsiteX2" fmla="*/ 2582970 w 2582970"/>
              <a:gd name="connsiteY2" fmla="*/ 2698179 h 2918147"/>
              <a:gd name="connsiteX3" fmla="*/ 2566138 w 2582970"/>
              <a:gd name="connsiteY3" fmla="*/ 2708404 h 2918147"/>
              <a:gd name="connsiteX4" fmla="*/ 1737800 w 2582970"/>
              <a:gd name="connsiteY4" fmla="*/ 2918147 h 2918147"/>
              <a:gd name="connsiteX5" fmla="*/ 0 w 2582970"/>
              <a:gd name="connsiteY5" fmla="*/ 1180347 h 2918147"/>
              <a:gd name="connsiteX6" fmla="*/ 396829 w 2582970"/>
              <a:gd name="connsiteY6" fmla="*/ 74945 h 29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970" h="2918147">
                <a:moveTo>
                  <a:pt x="464944" y="0"/>
                </a:moveTo>
                <a:lnTo>
                  <a:pt x="2582970" y="0"/>
                </a:lnTo>
                <a:lnTo>
                  <a:pt x="2582970" y="2698179"/>
                </a:lnTo>
                <a:lnTo>
                  <a:pt x="2566138" y="2708404"/>
                </a:lnTo>
                <a:cubicBezTo>
                  <a:pt x="2319904" y="2842167"/>
                  <a:pt x="2037725" y="2918147"/>
                  <a:pt x="1737800" y="2918147"/>
                </a:cubicBezTo>
                <a:cubicBezTo>
                  <a:pt x="778040" y="2918147"/>
                  <a:pt x="0" y="2140107"/>
                  <a:pt x="0" y="1180347"/>
                </a:cubicBezTo>
                <a:cubicBezTo>
                  <a:pt x="0" y="760452"/>
                  <a:pt x="148922" y="375339"/>
                  <a:pt x="396829" y="74945"/>
                </a:cubicBezTo>
                <a:close/>
              </a:path>
            </a:pathLst>
          </a:cu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30500" y="4843463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546475" y="3638550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433513" y="3789363"/>
            <a:ext cx="1035050" cy="1035050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730500" y="3013075"/>
            <a:ext cx="484188" cy="4841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148138" y="4664075"/>
            <a:ext cx="322263" cy="32067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199" name="文本框 34"/>
          <p:cNvSpPr txBox="1"/>
          <p:nvPr/>
        </p:nvSpPr>
        <p:spPr>
          <a:xfrm>
            <a:off x="6613525" y="2871788"/>
            <a:ext cx="4251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914400"/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Sejarah Singkat</a:t>
            </a:r>
            <a:endParaRPr lang="zh-CN" altLang="en-US" sz="2400" dirty="0">
              <a:solidFill>
                <a:srgbClr val="40404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6045200" y="2919413"/>
            <a:ext cx="339725" cy="339725"/>
          </a:xfrm>
          <a:prstGeom prst="ellipse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201" name="文本框 36"/>
          <p:cNvSpPr txBox="1"/>
          <p:nvPr/>
        </p:nvSpPr>
        <p:spPr>
          <a:xfrm>
            <a:off x="6613525" y="3516313"/>
            <a:ext cx="4251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914400"/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Kenapa SLiMS</a:t>
            </a:r>
            <a:endParaRPr lang="zh-CN" altLang="en-US" sz="2400" dirty="0">
              <a:solidFill>
                <a:srgbClr val="40404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045200" y="3562350"/>
            <a:ext cx="339725" cy="339725"/>
          </a:xfrm>
          <a:prstGeom prst="ellipse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203" name="文本框 42"/>
          <p:cNvSpPr txBox="1"/>
          <p:nvPr/>
        </p:nvSpPr>
        <p:spPr>
          <a:xfrm>
            <a:off x="5937250" y="1949450"/>
            <a:ext cx="3451225" cy="769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400" dirty="0">
                <a:solidFill>
                  <a:srgbClr val="02B3C5"/>
                </a:solidFill>
                <a:ea typeface="SimSun" pitchFamily="2" charset="-122"/>
                <a:cs typeface="Calibri" panose="020F0502020204030204" pitchFamily="34" charset="0"/>
              </a:rPr>
              <a:t>CONTENTS</a:t>
            </a:r>
            <a:endParaRPr lang="zh-CN" altLang="en-US" sz="4400" dirty="0">
              <a:solidFill>
                <a:srgbClr val="02B3C5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8204" name="文本框 43"/>
          <p:cNvSpPr txBox="1"/>
          <p:nvPr/>
        </p:nvSpPr>
        <p:spPr>
          <a:xfrm>
            <a:off x="6613525" y="4152900"/>
            <a:ext cx="4251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914400"/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Mengenal SLiMS Bulian</a:t>
            </a:r>
            <a:endParaRPr lang="zh-CN" altLang="en-US" sz="2400" dirty="0">
              <a:solidFill>
                <a:srgbClr val="40404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6045200" y="4198938"/>
            <a:ext cx="339725" cy="339725"/>
          </a:xfrm>
          <a:prstGeom prst="ellipse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206" name="文本框 45"/>
          <p:cNvSpPr txBox="1"/>
          <p:nvPr/>
        </p:nvSpPr>
        <p:spPr>
          <a:xfrm>
            <a:off x="6613525" y="4795838"/>
            <a:ext cx="425132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914400"/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Fitur-fitur terbaru SLiMS Bulian</a:t>
            </a:r>
            <a:endParaRPr lang="zh-CN" altLang="en-US" sz="2400" dirty="0">
              <a:solidFill>
                <a:srgbClr val="40404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045200" y="4843463"/>
            <a:ext cx="339725" cy="338138"/>
          </a:xfrm>
          <a:prstGeom prst="ellipse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225" name="文本框 15"/>
          <p:cNvSpPr txBox="1"/>
          <p:nvPr/>
        </p:nvSpPr>
        <p:spPr>
          <a:xfrm>
            <a:off x="4813300" y="2357438"/>
            <a:ext cx="2503488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4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PART 01</a:t>
            </a:r>
            <a:endParaRPr lang="en-US" altLang="zh-CN" sz="4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44415" y="3541713"/>
            <a:ext cx="250348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Sejarah Singkat</a:t>
            </a:r>
            <a:endParaRPr lang="en-US" altLang="zh-CN" sz="2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225" name="文本框 15"/>
          <p:cNvSpPr txBox="1"/>
          <p:nvPr/>
        </p:nvSpPr>
        <p:spPr>
          <a:xfrm>
            <a:off x="4813300" y="2357438"/>
            <a:ext cx="2503488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60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SLiMS?</a:t>
            </a:r>
            <a:endParaRPr lang="en-US" altLang="zh-CN" sz="60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13300" y="3586163"/>
            <a:ext cx="2503488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Senayan Library Management System</a:t>
            </a:r>
            <a:endParaRPr lang="en-US" altLang="zh-CN" sz="2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Sejarah Singkat SLiMS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reeform 16"/>
          <p:cNvSpPr/>
          <p:nvPr/>
        </p:nvSpPr>
        <p:spPr bwMode="auto">
          <a:xfrm>
            <a:off x="5767388" y="3856038"/>
            <a:ext cx="1333500" cy="1747838"/>
          </a:xfrm>
          <a:custGeom>
            <a:avLst/>
            <a:gdLst>
              <a:gd name="T0" fmla="*/ 26 w 111"/>
              <a:gd name="T1" fmla="*/ 3 h 145"/>
              <a:gd name="T2" fmla="*/ 12 w 111"/>
              <a:gd name="T3" fmla="*/ 68 h 145"/>
              <a:gd name="T4" fmla="*/ 81 w 111"/>
              <a:gd name="T5" fmla="*/ 143 h 145"/>
              <a:gd name="T6" fmla="*/ 93 w 111"/>
              <a:gd name="T7" fmla="*/ 78 h 145"/>
              <a:gd name="T8" fmla="*/ 26 w 111"/>
              <a:gd name="T9" fmla="*/ 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45">
                <a:moveTo>
                  <a:pt x="26" y="3"/>
                </a:moveTo>
                <a:cubicBezTo>
                  <a:pt x="14" y="0"/>
                  <a:pt x="0" y="30"/>
                  <a:pt x="12" y="68"/>
                </a:cubicBezTo>
                <a:cubicBezTo>
                  <a:pt x="26" y="112"/>
                  <a:pt x="50" y="142"/>
                  <a:pt x="81" y="143"/>
                </a:cubicBezTo>
                <a:cubicBezTo>
                  <a:pt x="110" y="145"/>
                  <a:pt x="111" y="119"/>
                  <a:pt x="93" y="78"/>
                </a:cubicBezTo>
                <a:cubicBezTo>
                  <a:pt x="76" y="43"/>
                  <a:pt x="38" y="5"/>
                  <a:pt x="26" y="3"/>
                </a:cubicBez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" name="Freeform 14"/>
          <p:cNvSpPr/>
          <p:nvPr/>
        </p:nvSpPr>
        <p:spPr bwMode="auto">
          <a:xfrm>
            <a:off x="6357938" y="3744913"/>
            <a:ext cx="1466850" cy="1157288"/>
          </a:xfrm>
          <a:custGeom>
            <a:avLst/>
            <a:gdLst>
              <a:gd name="T0" fmla="*/ 2 w 122"/>
              <a:gd name="T1" fmla="*/ 5 h 96"/>
              <a:gd name="T2" fmla="*/ 69 w 122"/>
              <a:gd name="T3" fmla="*/ 74 h 96"/>
              <a:gd name="T4" fmla="*/ 119 w 122"/>
              <a:gd name="T5" fmla="*/ 75 h 96"/>
              <a:gd name="T6" fmla="*/ 67 w 122"/>
              <a:gd name="T7" fmla="*/ 19 h 96"/>
              <a:gd name="T8" fmla="*/ 24 w 122"/>
              <a:gd name="T9" fmla="*/ 2 h 96"/>
              <a:gd name="T10" fmla="*/ 2 w 122"/>
              <a:gd name="T11" fmla="*/ 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96">
                <a:moveTo>
                  <a:pt x="2" y="5"/>
                </a:moveTo>
                <a:cubicBezTo>
                  <a:pt x="0" y="13"/>
                  <a:pt x="34" y="53"/>
                  <a:pt x="69" y="74"/>
                </a:cubicBezTo>
                <a:cubicBezTo>
                  <a:pt x="103" y="94"/>
                  <a:pt x="122" y="96"/>
                  <a:pt x="119" y="75"/>
                </a:cubicBezTo>
                <a:cubicBezTo>
                  <a:pt x="116" y="55"/>
                  <a:pt x="97" y="37"/>
                  <a:pt x="67" y="19"/>
                </a:cubicBezTo>
                <a:cubicBezTo>
                  <a:pt x="52" y="10"/>
                  <a:pt x="36" y="4"/>
                  <a:pt x="24" y="2"/>
                </a:cubicBezTo>
                <a:cubicBezTo>
                  <a:pt x="11" y="0"/>
                  <a:pt x="2" y="1"/>
                  <a:pt x="2" y="5"/>
                </a:cubicBezTo>
                <a:close/>
              </a:path>
            </a:pathLst>
          </a:custGeom>
          <a:solidFill>
            <a:srgbClr val="6A3C7C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5205413" y="2290763"/>
            <a:ext cx="973138" cy="1049338"/>
          </a:xfrm>
          <a:custGeom>
            <a:avLst/>
            <a:gdLst>
              <a:gd name="T0" fmla="*/ 62 w 81"/>
              <a:gd name="T1" fmla="*/ 84 h 87"/>
              <a:gd name="T2" fmla="*/ 71 w 81"/>
              <a:gd name="T3" fmla="*/ 45 h 87"/>
              <a:gd name="T4" fmla="*/ 27 w 81"/>
              <a:gd name="T5" fmla="*/ 6 h 87"/>
              <a:gd name="T6" fmla="*/ 8 w 81"/>
              <a:gd name="T7" fmla="*/ 29 h 87"/>
              <a:gd name="T8" fmla="*/ 62 w 81"/>
              <a:gd name="T9" fmla="*/ 8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7">
                <a:moveTo>
                  <a:pt x="62" y="84"/>
                </a:moveTo>
                <a:cubicBezTo>
                  <a:pt x="73" y="87"/>
                  <a:pt x="81" y="66"/>
                  <a:pt x="71" y="45"/>
                </a:cubicBezTo>
                <a:cubicBezTo>
                  <a:pt x="60" y="24"/>
                  <a:pt x="47" y="12"/>
                  <a:pt x="27" y="6"/>
                </a:cubicBezTo>
                <a:cubicBezTo>
                  <a:pt x="6" y="0"/>
                  <a:pt x="0" y="8"/>
                  <a:pt x="8" y="29"/>
                </a:cubicBezTo>
                <a:cubicBezTo>
                  <a:pt x="16" y="50"/>
                  <a:pt x="50" y="82"/>
                  <a:pt x="62" y="84"/>
                </a:cubicBez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7" name="Freeform 20"/>
          <p:cNvSpPr/>
          <p:nvPr/>
        </p:nvSpPr>
        <p:spPr bwMode="auto">
          <a:xfrm>
            <a:off x="4017963" y="2435225"/>
            <a:ext cx="1662113" cy="1049338"/>
          </a:xfrm>
          <a:custGeom>
            <a:avLst/>
            <a:gdLst>
              <a:gd name="T0" fmla="*/ 135 w 138"/>
              <a:gd name="T1" fmla="*/ 83 h 87"/>
              <a:gd name="T2" fmla="*/ 79 w 138"/>
              <a:gd name="T3" fmla="*/ 25 h 87"/>
              <a:gd name="T4" fmla="*/ 13 w 138"/>
              <a:gd name="T5" fmla="*/ 12 h 87"/>
              <a:gd name="T6" fmla="*/ 52 w 138"/>
              <a:gd name="T7" fmla="*/ 64 h 87"/>
              <a:gd name="T8" fmla="*/ 107 w 138"/>
              <a:gd name="T9" fmla="*/ 84 h 87"/>
              <a:gd name="T10" fmla="*/ 135 w 138"/>
              <a:gd name="T11" fmla="*/ 8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" h="87">
                <a:moveTo>
                  <a:pt x="135" y="83"/>
                </a:moveTo>
                <a:cubicBezTo>
                  <a:pt x="138" y="76"/>
                  <a:pt x="111" y="43"/>
                  <a:pt x="79" y="25"/>
                </a:cubicBezTo>
                <a:cubicBezTo>
                  <a:pt x="48" y="6"/>
                  <a:pt x="25" y="0"/>
                  <a:pt x="13" y="12"/>
                </a:cubicBezTo>
                <a:cubicBezTo>
                  <a:pt x="0" y="25"/>
                  <a:pt x="16" y="43"/>
                  <a:pt x="52" y="64"/>
                </a:cubicBezTo>
                <a:cubicBezTo>
                  <a:pt x="71" y="75"/>
                  <a:pt x="91" y="81"/>
                  <a:pt x="107" y="84"/>
                </a:cubicBezTo>
                <a:cubicBezTo>
                  <a:pt x="123" y="87"/>
                  <a:pt x="134" y="87"/>
                  <a:pt x="135" y="83"/>
                </a:cubicBez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8" name="Freeform 12"/>
          <p:cNvSpPr/>
          <p:nvPr/>
        </p:nvSpPr>
        <p:spPr bwMode="auto">
          <a:xfrm>
            <a:off x="6102350" y="2919413"/>
            <a:ext cx="989013" cy="747713"/>
          </a:xfrm>
          <a:custGeom>
            <a:avLst/>
            <a:gdLst>
              <a:gd name="T0" fmla="*/ 7 w 82"/>
              <a:gd name="T1" fmla="*/ 44 h 62"/>
              <a:gd name="T2" fmla="*/ 36 w 82"/>
              <a:gd name="T3" fmla="*/ 57 h 62"/>
              <a:gd name="T4" fmla="*/ 69 w 82"/>
              <a:gd name="T5" fmla="*/ 56 h 62"/>
              <a:gd name="T6" fmla="*/ 64 w 82"/>
              <a:gd name="T7" fmla="*/ 20 h 62"/>
              <a:gd name="T8" fmla="*/ 16 w 82"/>
              <a:gd name="T9" fmla="*/ 5 h 62"/>
              <a:gd name="T10" fmla="*/ 7 w 82"/>
              <a:gd name="T11" fmla="*/ 4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2">
                <a:moveTo>
                  <a:pt x="7" y="44"/>
                </a:moveTo>
                <a:cubicBezTo>
                  <a:pt x="14" y="51"/>
                  <a:pt x="24" y="54"/>
                  <a:pt x="36" y="57"/>
                </a:cubicBezTo>
                <a:cubicBezTo>
                  <a:pt x="49" y="59"/>
                  <a:pt x="58" y="62"/>
                  <a:pt x="69" y="56"/>
                </a:cubicBezTo>
                <a:cubicBezTo>
                  <a:pt x="80" y="50"/>
                  <a:pt x="82" y="37"/>
                  <a:pt x="64" y="20"/>
                </a:cubicBezTo>
                <a:cubicBezTo>
                  <a:pt x="47" y="4"/>
                  <a:pt x="32" y="0"/>
                  <a:pt x="16" y="5"/>
                </a:cubicBezTo>
                <a:cubicBezTo>
                  <a:pt x="0" y="10"/>
                  <a:pt x="0" y="37"/>
                  <a:pt x="7" y="44"/>
                </a:cubicBezTo>
                <a:close/>
              </a:path>
            </a:pathLst>
          </a:cu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9" name="Freeform 18"/>
          <p:cNvSpPr/>
          <p:nvPr/>
        </p:nvSpPr>
        <p:spPr bwMode="auto">
          <a:xfrm>
            <a:off x="4152900" y="3532188"/>
            <a:ext cx="1706563" cy="1166813"/>
          </a:xfrm>
          <a:custGeom>
            <a:avLst/>
            <a:gdLst>
              <a:gd name="T0" fmla="*/ 132 w 142"/>
              <a:gd name="T1" fmla="*/ 19 h 97"/>
              <a:gd name="T2" fmla="*/ 98 w 142"/>
              <a:gd name="T3" fmla="*/ 5 h 97"/>
              <a:gd name="T4" fmla="*/ 47 w 142"/>
              <a:gd name="T5" fmla="*/ 5 h 97"/>
              <a:gd name="T6" fmla="*/ 22 w 142"/>
              <a:gd name="T7" fmla="*/ 63 h 97"/>
              <a:gd name="T8" fmla="*/ 110 w 142"/>
              <a:gd name="T9" fmla="*/ 80 h 97"/>
              <a:gd name="T10" fmla="*/ 132 w 142"/>
              <a:gd name="T11" fmla="*/ 1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97">
                <a:moveTo>
                  <a:pt x="132" y="19"/>
                </a:moveTo>
                <a:cubicBezTo>
                  <a:pt x="127" y="14"/>
                  <a:pt x="114" y="8"/>
                  <a:pt x="98" y="5"/>
                </a:cubicBezTo>
                <a:cubicBezTo>
                  <a:pt x="82" y="1"/>
                  <a:pt x="62" y="0"/>
                  <a:pt x="47" y="5"/>
                </a:cubicBezTo>
                <a:cubicBezTo>
                  <a:pt x="13" y="15"/>
                  <a:pt x="0" y="34"/>
                  <a:pt x="22" y="63"/>
                </a:cubicBezTo>
                <a:cubicBezTo>
                  <a:pt x="46" y="94"/>
                  <a:pt x="78" y="97"/>
                  <a:pt x="110" y="80"/>
                </a:cubicBezTo>
                <a:cubicBezTo>
                  <a:pt x="138" y="66"/>
                  <a:pt x="142" y="30"/>
                  <a:pt x="132" y="19"/>
                </a:cubicBez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cxnSp>
        <p:nvCxnSpPr>
          <p:cNvPr id="10248" name="直接箭头连接符 46"/>
          <p:cNvCxnSpPr/>
          <p:nvPr/>
        </p:nvCxnSpPr>
        <p:spPr>
          <a:xfrm flipV="1">
            <a:off x="6808788" y="2816225"/>
            <a:ext cx="1501775" cy="479425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49" name="直接箭头连接符 50"/>
          <p:cNvCxnSpPr/>
          <p:nvPr/>
        </p:nvCxnSpPr>
        <p:spPr>
          <a:xfrm flipV="1">
            <a:off x="5697538" y="1933575"/>
            <a:ext cx="1403350" cy="515938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0" name="直接箭头连接符 52"/>
          <p:cNvCxnSpPr/>
          <p:nvPr/>
        </p:nvCxnSpPr>
        <p:spPr>
          <a:xfrm flipH="1" flipV="1">
            <a:off x="3435350" y="2328863"/>
            <a:ext cx="1296988" cy="44450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1" name="直接箭头连接符 54"/>
          <p:cNvCxnSpPr/>
          <p:nvPr/>
        </p:nvCxnSpPr>
        <p:spPr>
          <a:xfrm flipH="1">
            <a:off x="3435350" y="4003675"/>
            <a:ext cx="1570038" cy="776288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2" name="直接箭头连接符 56"/>
          <p:cNvCxnSpPr/>
          <p:nvPr/>
        </p:nvCxnSpPr>
        <p:spPr>
          <a:xfrm>
            <a:off x="6789738" y="5348288"/>
            <a:ext cx="1346200" cy="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sp>
        <p:nvSpPr>
          <p:cNvPr id="10253" name="TextBox 13"/>
          <p:cNvSpPr txBox="1"/>
          <p:nvPr/>
        </p:nvSpPr>
        <p:spPr>
          <a:xfrm>
            <a:off x="1728788" y="172561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2008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4" name="TextBox 13"/>
          <p:cNvSpPr txBox="1"/>
          <p:nvPr/>
        </p:nvSpPr>
        <p:spPr>
          <a:xfrm>
            <a:off x="1736725" y="2020888"/>
            <a:ext cx="1698625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5" name="TextBox 13"/>
          <p:cNvSpPr txBox="1"/>
          <p:nvPr/>
        </p:nvSpPr>
        <p:spPr>
          <a:xfrm>
            <a:off x="1728788" y="4656138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2009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6" name="TextBox 13"/>
          <p:cNvSpPr txBox="1"/>
          <p:nvPr/>
        </p:nvSpPr>
        <p:spPr>
          <a:xfrm>
            <a:off x="1736725" y="4949825"/>
            <a:ext cx="1698625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7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7" name="TextBox 13"/>
          <p:cNvSpPr txBox="1"/>
          <p:nvPr/>
        </p:nvSpPr>
        <p:spPr>
          <a:xfrm>
            <a:off x="7165975" y="157956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2009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8" name="TextBox 13"/>
          <p:cNvSpPr txBox="1"/>
          <p:nvPr/>
        </p:nvSpPr>
        <p:spPr>
          <a:xfrm>
            <a:off x="7173913" y="1873250"/>
            <a:ext cx="1684337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9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9" name="TextBox 13"/>
          <p:cNvSpPr txBox="1"/>
          <p:nvPr/>
        </p:nvSpPr>
        <p:spPr>
          <a:xfrm>
            <a:off x="8445500" y="257016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2009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0" name="TextBox 13"/>
          <p:cNvSpPr txBox="1"/>
          <p:nvPr/>
        </p:nvSpPr>
        <p:spPr>
          <a:xfrm>
            <a:off x="8453438" y="2863850"/>
            <a:ext cx="1676400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10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1" name="TextBox 13"/>
          <p:cNvSpPr txBox="1"/>
          <p:nvPr/>
        </p:nvSpPr>
        <p:spPr>
          <a:xfrm>
            <a:off x="8445500" y="5226050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2009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2" name="TextBox 13"/>
          <p:cNvSpPr txBox="1"/>
          <p:nvPr/>
        </p:nvSpPr>
        <p:spPr>
          <a:xfrm>
            <a:off x="8453438" y="5519738"/>
            <a:ext cx="1676400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Senyan 3-Stabel12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3" name="TextBox 13"/>
          <p:cNvSpPr txBox="1"/>
          <p:nvPr/>
        </p:nvSpPr>
        <p:spPr>
          <a:xfrm>
            <a:off x="9085263" y="4003675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2009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4" name="TextBox 13"/>
          <p:cNvSpPr txBox="1"/>
          <p:nvPr/>
        </p:nvSpPr>
        <p:spPr>
          <a:xfrm>
            <a:off x="9093200" y="4297363"/>
            <a:ext cx="1693863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11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cxnSp>
        <p:nvCxnSpPr>
          <p:cNvPr id="10265" name="直接箭头连接符 56"/>
          <p:cNvCxnSpPr/>
          <p:nvPr/>
        </p:nvCxnSpPr>
        <p:spPr>
          <a:xfrm>
            <a:off x="7493000" y="4319588"/>
            <a:ext cx="1346200" cy="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5"/>
          <p:cNvSpPr txBox="1"/>
          <p:nvPr/>
        </p:nvSpPr>
        <p:spPr>
          <a:xfrm>
            <a:off x="385763" y="295275"/>
            <a:ext cx="42529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dirty="0">
                <a:solidFill>
                  <a:srgbClr val="404040"/>
                </a:solidFill>
                <a:ea typeface="SimSun" pitchFamily="2" charset="-122"/>
                <a:cs typeface="Calibri" panose="020F0502020204030204" pitchFamily="34" charset="0"/>
              </a:rPr>
              <a:t>Sejarah Singkat SLiMS</a:t>
            </a:r>
            <a:endParaRPr lang="zh-CN" altLang="en-US" sz="2400" dirty="0">
              <a:solidFill>
                <a:srgbClr val="40404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reeform 16"/>
          <p:cNvSpPr/>
          <p:nvPr/>
        </p:nvSpPr>
        <p:spPr bwMode="auto">
          <a:xfrm>
            <a:off x="5767388" y="3856038"/>
            <a:ext cx="1333500" cy="1747838"/>
          </a:xfrm>
          <a:custGeom>
            <a:avLst/>
            <a:gdLst>
              <a:gd name="T0" fmla="*/ 26 w 111"/>
              <a:gd name="T1" fmla="*/ 3 h 145"/>
              <a:gd name="T2" fmla="*/ 12 w 111"/>
              <a:gd name="T3" fmla="*/ 68 h 145"/>
              <a:gd name="T4" fmla="*/ 81 w 111"/>
              <a:gd name="T5" fmla="*/ 143 h 145"/>
              <a:gd name="T6" fmla="*/ 93 w 111"/>
              <a:gd name="T7" fmla="*/ 78 h 145"/>
              <a:gd name="T8" fmla="*/ 26 w 111"/>
              <a:gd name="T9" fmla="*/ 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45">
                <a:moveTo>
                  <a:pt x="26" y="3"/>
                </a:moveTo>
                <a:cubicBezTo>
                  <a:pt x="14" y="0"/>
                  <a:pt x="0" y="30"/>
                  <a:pt x="12" y="68"/>
                </a:cubicBezTo>
                <a:cubicBezTo>
                  <a:pt x="26" y="112"/>
                  <a:pt x="50" y="142"/>
                  <a:pt x="81" y="143"/>
                </a:cubicBezTo>
                <a:cubicBezTo>
                  <a:pt x="110" y="145"/>
                  <a:pt x="111" y="119"/>
                  <a:pt x="93" y="78"/>
                </a:cubicBezTo>
                <a:cubicBezTo>
                  <a:pt x="76" y="43"/>
                  <a:pt x="38" y="5"/>
                  <a:pt x="26" y="3"/>
                </a:cubicBez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4" name="Freeform 14"/>
          <p:cNvSpPr/>
          <p:nvPr/>
        </p:nvSpPr>
        <p:spPr bwMode="auto">
          <a:xfrm>
            <a:off x="6357938" y="3744913"/>
            <a:ext cx="1466850" cy="1157288"/>
          </a:xfrm>
          <a:custGeom>
            <a:avLst/>
            <a:gdLst>
              <a:gd name="T0" fmla="*/ 2 w 122"/>
              <a:gd name="T1" fmla="*/ 5 h 96"/>
              <a:gd name="T2" fmla="*/ 69 w 122"/>
              <a:gd name="T3" fmla="*/ 74 h 96"/>
              <a:gd name="T4" fmla="*/ 119 w 122"/>
              <a:gd name="T5" fmla="*/ 75 h 96"/>
              <a:gd name="T6" fmla="*/ 67 w 122"/>
              <a:gd name="T7" fmla="*/ 19 h 96"/>
              <a:gd name="T8" fmla="*/ 24 w 122"/>
              <a:gd name="T9" fmla="*/ 2 h 96"/>
              <a:gd name="T10" fmla="*/ 2 w 122"/>
              <a:gd name="T11" fmla="*/ 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96">
                <a:moveTo>
                  <a:pt x="2" y="5"/>
                </a:moveTo>
                <a:cubicBezTo>
                  <a:pt x="0" y="13"/>
                  <a:pt x="34" y="53"/>
                  <a:pt x="69" y="74"/>
                </a:cubicBezTo>
                <a:cubicBezTo>
                  <a:pt x="103" y="94"/>
                  <a:pt x="122" y="96"/>
                  <a:pt x="119" y="75"/>
                </a:cubicBezTo>
                <a:cubicBezTo>
                  <a:pt x="116" y="55"/>
                  <a:pt x="97" y="37"/>
                  <a:pt x="67" y="19"/>
                </a:cubicBezTo>
                <a:cubicBezTo>
                  <a:pt x="52" y="10"/>
                  <a:pt x="36" y="4"/>
                  <a:pt x="24" y="2"/>
                </a:cubicBezTo>
                <a:cubicBezTo>
                  <a:pt x="11" y="0"/>
                  <a:pt x="2" y="1"/>
                  <a:pt x="2" y="5"/>
                </a:cubicBezTo>
                <a:close/>
              </a:path>
            </a:pathLst>
          </a:custGeom>
          <a:solidFill>
            <a:srgbClr val="6A3C7C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5205413" y="2290763"/>
            <a:ext cx="973138" cy="1049338"/>
          </a:xfrm>
          <a:custGeom>
            <a:avLst/>
            <a:gdLst>
              <a:gd name="T0" fmla="*/ 62 w 81"/>
              <a:gd name="T1" fmla="*/ 84 h 87"/>
              <a:gd name="T2" fmla="*/ 71 w 81"/>
              <a:gd name="T3" fmla="*/ 45 h 87"/>
              <a:gd name="T4" fmla="*/ 27 w 81"/>
              <a:gd name="T5" fmla="*/ 6 h 87"/>
              <a:gd name="T6" fmla="*/ 8 w 81"/>
              <a:gd name="T7" fmla="*/ 29 h 87"/>
              <a:gd name="T8" fmla="*/ 62 w 81"/>
              <a:gd name="T9" fmla="*/ 8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7">
                <a:moveTo>
                  <a:pt x="62" y="84"/>
                </a:moveTo>
                <a:cubicBezTo>
                  <a:pt x="73" y="87"/>
                  <a:pt x="81" y="66"/>
                  <a:pt x="71" y="45"/>
                </a:cubicBezTo>
                <a:cubicBezTo>
                  <a:pt x="60" y="24"/>
                  <a:pt x="47" y="12"/>
                  <a:pt x="27" y="6"/>
                </a:cubicBezTo>
                <a:cubicBezTo>
                  <a:pt x="6" y="0"/>
                  <a:pt x="0" y="8"/>
                  <a:pt x="8" y="29"/>
                </a:cubicBezTo>
                <a:cubicBezTo>
                  <a:pt x="16" y="50"/>
                  <a:pt x="50" y="82"/>
                  <a:pt x="62" y="84"/>
                </a:cubicBez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7" name="Freeform 20"/>
          <p:cNvSpPr/>
          <p:nvPr/>
        </p:nvSpPr>
        <p:spPr bwMode="auto">
          <a:xfrm>
            <a:off x="4017963" y="2435225"/>
            <a:ext cx="1662113" cy="1049338"/>
          </a:xfrm>
          <a:custGeom>
            <a:avLst/>
            <a:gdLst>
              <a:gd name="T0" fmla="*/ 135 w 138"/>
              <a:gd name="T1" fmla="*/ 83 h 87"/>
              <a:gd name="T2" fmla="*/ 79 w 138"/>
              <a:gd name="T3" fmla="*/ 25 h 87"/>
              <a:gd name="T4" fmla="*/ 13 w 138"/>
              <a:gd name="T5" fmla="*/ 12 h 87"/>
              <a:gd name="T6" fmla="*/ 52 w 138"/>
              <a:gd name="T7" fmla="*/ 64 h 87"/>
              <a:gd name="T8" fmla="*/ 107 w 138"/>
              <a:gd name="T9" fmla="*/ 84 h 87"/>
              <a:gd name="T10" fmla="*/ 135 w 138"/>
              <a:gd name="T11" fmla="*/ 8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" h="87">
                <a:moveTo>
                  <a:pt x="135" y="83"/>
                </a:moveTo>
                <a:cubicBezTo>
                  <a:pt x="138" y="76"/>
                  <a:pt x="111" y="43"/>
                  <a:pt x="79" y="25"/>
                </a:cubicBezTo>
                <a:cubicBezTo>
                  <a:pt x="48" y="6"/>
                  <a:pt x="25" y="0"/>
                  <a:pt x="13" y="12"/>
                </a:cubicBezTo>
                <a:cubicBezTo>
                  <a:pt x="0" y="25"/>
                  <a:pt x="16" y="43"/>
                  <a:pt x="52" y="64"/>
                </a:cubicBezTo>
                <a:cubicBezTo>
                  <a:pt x="71" y="75"/>
                  <a:pt x="91" y="81"/>
                  <a:pt x="107" y="84"/>
                </a:cubicBezTo>
                <a:cubicBezTo>
                  <a:pt x="123" y="87"/>
                  <a:pt x="134" y="87"/>
                  <a:pt x="135" y="83"/>
                </a:cubicBezTo>
                <a:close/>
              </a:path>
            </a:pathLst>
          </a:custGeom>
          <a:solidFill>
            <a:srgbClr val="FFBF53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8" name="Freeform 12"/>
          <p:cNvSpPr/>
          <p:nvPr/>
        </p:nvSpPr>
        <p:spPr bwMode="auto">
          <a:xfrm>
            <a:off x="6102350" y="2919413"/>
            <a:ext cx="989013" cy="747713"/>
          </a:xfrm>
          <a:custGeom>
            <a:avLst/>
            <a:gdLst>
              <a:gd name="T0" fmla="*/ 7 w 82"/>
              <a:gd name="T1" fmla="*/ 44 h 62"/>
              <a:gd name="T2" fmla="*/ 36 w 82"/>
              <a:gd name="T3" fmla="*/ 57 h 62"/>
              <a:gd name="T4" fmla="*/ 69 w 82"/>
              <a:gd name="T5" fmla="*/ 56 h 62"/>
              <a:gd name="T6" fmla="*/ 64 w 82"/>
              <a:gd name="T7" fmla="*/ 20 h 62"/>
              <a:gd name="T8" fmla="*/ 16 w 82"/>
              <a:gd name="T9" fmla="*/ 5 h 62"/>
              <a:gd name="T10" fmla="*/ 7 w 82"/>
              <a:gd name="T11" fmla="*/ 4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2">
                <a:moveTo>
                  <a:pt x="7" y="44"/>
                </a:moveTo>
                <a:cubicBezTo>
                  <a:pt x="14" y="51"/>
                  <a:pt x="24" y="54"/>
                  <a:pt x="36" y="57"/>
                </a:cubicBezTo>
                <a:cubicBezTo>
                  <a:pt x="49" y="59"/>
                  <a:pt x="58" y="62"/>
                  <a:pt x="69" y="56"/>
                </a:cubicBezTo>
                <a:cubicBezTo>
                  <a:pt x="80" y="50"/>
                  <a:pt x="82" y="37"/>
                  <a:pt x="64" y="20"/>
                </a:cubicBezTo>
                <a:cubicBezTo>
                  <a:pt x="47" y="4"/>
                  <a:pt x="32" y="0"/>
                  <a:pt x="16" y="5"/>
                </a:cubicBezTo>
                <a:cubicBezTo>
                  <a:pt x="0" y="10"/>
                  <a:pt x="0" y="37"/>
                  <a:pt x="7" y="44"/>
                </a:cubicBezTo>
                <a:close/>
              </a:path>
            </a:pathLst>
          </a:custGeom>
          <a:solidFill>
            <a:srgbClr val="02B3C5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9" name="Freeform 18"/>
          <p:cNvSpPr/>
          <p:nvPr/>
        </p:nvSpPr>
        <p:spPr bwMode="auto">
          <a:xfrm>
            <a:off x="4152900" y="3532188"/>
            <a:ext cx="1706563" cy="1166813"/>
          </a:xfrm>
          <a:custGeom>
            <a:avLst/>
            <a:gdLst>
              <a:gd name="T0" fmla="*/ 132 w 142"/>
              <a:gd name="T1" fmla="*/ 19 h 97"/>
              <a:gd name="T2" fmla="*/ 98 w 142"/>
              <a:gd name="T3" fmla="*/ 5 h 97"/>
              <a:gd name="T4" fmla="*/ 47 w 142"/>
              <a:gd name="T5" fmla="*/ 5 h 97"/>
              <a:gd name="T6" fmla="*/ 22 w 142"/>
              <a:gd name="T7" fmla="*/ 63 h 97"/>
              <a:gd name="T8" fmla="*/ 110 w 142"/>
              <a:gd name="T9" fmla="*/ 80 h 97"/>
              <a:gd name="T10" fmla="*/ 132 w 142"/>
              <a:gd name="T11" fmla="*/ 1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97">
                <a:moveTo>
                  <a:pt x="132" y="19"/>
                </a:moveTo>
                <a:cubicBezTo>
                  <a:pt x="127" y="14"/>
                  <a:pt x="114" y="8"/>
                  <a:pt x="98" y="5"/>
                </a:cubicBezTo>
                <a:cubicBezTo>
                  <a:pt x="82" y="1"/>
                  <a:pt x="62" y="0"/>
                  <a:pt x="47" y="5"/>
                </a:cubicBezTo>
                <a:cubicBezTo>
                  <a:pt x="13" y="15"/>
                  <a:pt x="0" y="34"/>
                  <a:pt x="22" y="63"/>
                </a:cubicBezTo>
                <a:cubicBezTo>
                  <a:pt x="46" y="94"/>
                  <a:pt x="78" y="97"/>
                  <a:pt x="110" y="80"/>
                </a:cubicBezTo>
                <a:cubicBezTo>
                  <a:pt x="138" y="66"/>
                  <a:pt x="142" y="30"/>
                  <a:pt x="132" y="19"/>
                </a:cubicBezTo>
                <a:close/>
              </a:path>
            </a:pathLst>
          </a:custGeom>
          <a:solidFill>
            <a:srgbClr val="F07474"/>
          </a:solidFill>
          <a:ln w="12700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cxnSp>
        <p:nvCxnSpPr>
          <p:cNvPr id="10248" name="直接箭头连接符 46"/>
          <p:cNvCxnSpPr/>
          <p:nvPr/>
        </p:nvCxnSpPr>
        <p:spPr>
          <a:xfrm flipV="1">
            <a:off x="6808788" y="2816225"/>
            <a:ext cx="1501775" cy="479425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49" name="直接箭头连接符 50"/>
          <p:cNvCxnSpPr/>
          <p:nvPr/>
        </p:nvCxnSpPr>
        <p:spPr>
          <a:xfrm flipV="1">
            <a:off x="5697538" y="1933575"/>
            <a:ext cx="1403350" cy="515938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0" name="直接箭头连接符 52"/>
          <p:cNvCxnSpPr/>
          <p:nvPr/>
        </p:nvCxnSpPr>
        <p:spPr>
          <a:xfrm flipH="1" flipV="1">
            <a:off x="3435350" y="2328863"/>
            <a:ext cx="1296988" cy="44450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1" name="直接箭头连接符 54"/>
          <p:cNvCxnSpPr/>
          <p:nvPr/>
        </p:nvCxnSpPr>
        <p:spPr>
          <a:xfrm flipH="1">
            <a:off x="3435350" y="4003675"/>
            <a:ext cx="1570038" cy="776288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cxnSp>
        <p:nvCxnSpPr>
          <p:cNvPr id="10252" name="直接箭头连接符 56"/>
          <p:cNvCxnSpPr/>
          <p:nvPr/>
        </p:nvCxnSpPr>
        <p:spPr>
          <a:xfrm>
            <a:off x="6789738" y="5348288"/>
            <a:ext cx="1346200" cy="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  <p:sp>
        <p:nvSpPr>
          <p:cNvPr id="10253" name="TextBox 13"/>
          <p:cNvSpPr txBox="1"/>
          <p:nvPr/>
        </p:nvSpPr>
        <p:spPr>
          <a:xfrm>
            <a:off x="1728788" y="172561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2010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4" name="TextBox 13"/>
          <p:cNvSpPr txBox="1"/>
          <p:nvPr/>
        </p:nvSpPr>
        <p:spPr>
          <a:xfrm>
            <a:off x="1736725" y="2020888"/>
            <a:ext cx="1698625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13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5" name="TextBox 13"/>
          <p:cNvSpPr txBox="1"/>
          <p:nvPr/>
        </p:nvSpPr>
        <p:spPr>
          <a:xfrm>
            <a:off x="1728788" y="4656138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2010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6" name="TextBox 13"/>
          <p:cNvSpPr txBox="1"/>
          <p:nvPr/>
        </p:nvSpPr>
        <p:spPr>
          <a:xfrm>
            <a:off x="1736725" y="4949825"/>
            <a:ext cx="169862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14/Seulanga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7" name="TextBox 13"/>
          <p:cNvSpPr txBox="1"/>
          <p:nvPr/>
        </p:nvSpPr>
        <p:spPr>
          <a:xfrm>
            <a:off x="7165975" y="157956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2011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8" name="TextBox 13"/>
          <p:cNvSpPr txBox="1"/>
          <p:nvPr/>
        </p:nvSpPr>
        <p:spPr>
          <a:xfrm>
            <a:off x="7173913" y="1873250"/>
            <a:ext cx="1684337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Senayan 3-Stable 15/Matoa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59" name="TextBox 13"/>
          <p:cNvSpPr txBox="1"/>
          <p:nvPr/>
        </p:nvSpPr>
        <p:spPr>
          <a:xfrm>
            <a:off x="8445500" y="2570163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2012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0" name="TextBox 13"/>
          <p:cNvSpPr txBox="1"/>
          <p:nvPr/>
        </p:nvSpPr>
        <p:spPr>
          <a:xfrm>
            <a:off x="8453438" y="2863850"/>
            <a:ext cx="1676400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SLiMS 5/Meranti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1" name="TextBox 13"/>
          <p:cNvSpPr txBox="1"/>
          <p:nvPr/>
        </p:nvSpPr>
        <p:spPr>
          <a:xfrm>
            <a:off x="8445500" y="5226050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2015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2" name="TextBox 13"/>
          <p:cNvSpPr txBox="1"/>
          <p:nvPr/>
        </p:nvSpPr>
        <p:spPr>
          <a:xfrm>
            <a:off x="8453438" y="5519738"/>
            <a:ext cx="1676400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SLiMS 8/Akasia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3" name="TextBox 13"/>
          <p:cNvSpPr txBox="1"/>
          <p:nvPr/>
        </p:nvSpPr>
        <p:spPr>
          <a:xfrm>
            <a:off x="9085263" y="4003675"/>
            <a:ext cx="1279525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600" b="1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2013</a:t>
            </a:r>
            <a:endParaRPr lang="en-US" altLang="zh-CN" sz="1600" b="1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sp>
        <p:nvSpPr>
          <p:cNvPr id="10264" name="TextBox 13"/>
          <p:cNvSpPr txBox="1"/>
          <p:nvPr/>
        </p:nvSpPr>
        <p:spPr>
          <a:xfrm>
            <a:off x="9093200" y="4297363"/>
            <a:ext cx="1693863" cy="184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defTabSz="1216025">
              <a:spcBef>
                <a:spcPct val="20000"/>
              </a:spcBef>
            </a:pPr>
            <a:r>
              <a:rPr lang="en-US" altLang="zh-CN" sz="1200" dirty="0">
                <a:solidFill>
                  <a:srgbClr val="445469"/>
                </a:solidFill>
                <a:ea typeface="微软雅黑" panose="020B0503020204020204" pitchFamily="34" charset="-122"/>
                <a:cs typeface="Calibri" panose="020F0502020204030204" pitchFamily="34" charset="0"/>
                <a:sym typeface="Arial" panose="020B0604020202090204" pitchFamily="34" charset="0"/>
              </a:rPr>
              <a:t>SLiMS 7/Cendana</a:t>
            </a:r>
            <a:endParaRPr lang="en-US" altLang="zh-CN" sz="1200" dirty="0">
              <a:solidFill>
                <a:srgbClr val="445469"/>
              </a:solidFill>
              <a:ea typeface="微软雅黑" panose="020B0503020204020204" pitchFamily="34" charset="-122"/>
              <a:cs typeface="Calibri" panose="020F0502020204030204" pitchFamily="34" charset="0"/>
              <a:sym typeface="Arial" panose="020B0604020202090204" pitchFamily="34" charset="0"/>
            </a:endParaRPr>
          </a:p>
        </p:txBody>
      </p:sp>
      <p:cxnSp>
        <p:nvCxnSpPr>
          <p:cNvPr id="10265" name="直接箭头连接符 56"/>
          <p:cNvCxnSpPr/>
          <p:nvPr/>
        </p:nvCxnSpPr>
        <p:spPr>
          <a:xfrm>
            <a:off x="7493000" y="4319588"/>
            <a:ext cx="1346200" cy="0"/>
          </a:xfrm>
          <a:prstGeom prst="straightConnector1">
            <a:avLst/>
          </a:prstGeom>
          <a:ln w="12700" cap="flat" cmpd="sng">
            <a:solidFill>
              <a:srgbClr val="ADBACA"/>
            </a:solidFill>
            <a:prstDash val="sysDot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9225" name="文本框 15"/>
          <p:cNvSpPr txBox="1"/>
          <p:nvPr/>
        </p:nvSpPr>
        <p:spPr>
          <a:xfrm>
            <a:off x="4813300" y="2357438"/>
            <a:ext cx="2503488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60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2020</a:t>
            </a:r>
            <a:endParaRPr lang="en-US" altLang="zh-CN" sz="60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13300" y="3586163"/>
            <a:ext cx="250348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SLiMS 9/Bulian</a:t>
            </a:r>
            <a:endParaRPr lang="en-US" altLang="zh-CN" sz="2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8351838" y="4391025"/>
            <a:ext cx="841375" cy="84137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923338" y="4132263"/>
            <a:ext cx="517525" cy="517525"/>
          </a:xfrm>
          <a:prstGeom prst="ellipse">
            <a:avLst/>
          </a:prstGeom>
          <a:solidFill>
            <a:srgbClr val="FFBF53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178800" y="3921125"/>
            <a:ext cx="346075" cy="346075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05288" y="1533525"/>
            <a:ext cx="3748088" cy="374808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480300" y="4310063"/>
            <a:ext cx="601663" cy="603250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606800" y="1685925"/>
            <a:ext cx="528638" cy="528638"/>
          </a:xfrm>
          <a:prstGeom prst="ellipse">
            <a:avLst/>
          </a:prstGeom>
          <a:solidFill>
            <a:srgbClr val="F07474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71913" y="2357438"/>
            <a:ext cx="247650" cy="249238"/>
          </a:xfrm>
          <a:prstGeom prst="ellipse">
            <a:avLst/>
          </a:prstGeom>
          <a:solidFill>
            <a:srgbClr val="02B3C5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381375" y="2170113"/>
            <a:ext cx="187325" cy="187325"/>
          </a:xfrm>
          <a:prstGeom prst="ellipse">
            <a:avLst/>
          </a:prstGeom>
          <a:solidFill>
            <a:srgbClr val="6A3C7C"/>
          </a:solidFill>
          <a:ln w="28575">
            <a:solidFill>
              <a:schemeClr val="bg1"/>
            </a:solidFill>
          </a:ln>
          <a:effectLst>
            <a:outerShdw blurRad="152400" dist="635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5" name="文本框 15"/>
          <p:cNvSpPr txBox="1"/>
          <p:nvPr/>
        </p:nvSpPr>
        <p:spPr>
          <a:xfrm>
            <a:off x="4813300" y="2357438"/>
            <a:ext cx="2503488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4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PART 02</a:t>
            </a:r>
            <a:endParaRPr lang="en-US" altLang="zh-CN" sz="4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4815840" y="3391218"/>
            <a:ext cx="2503488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ea typeface="SimSun" pitchFamily="2" charset="-122"/>
                <a:cs typeface="Calibri" panose="020F0502020204030204" pitchFamily="34" charset="0"/>
              </a:rPr>
              <a:t>Kenapa Memilih SLiMS?</a:t>
            </a:r>
            <a:endParaRPr lang="en-US" altLang="zh-CN" sz="2400" dirty="0">
              <a:solidFill>
                <a:schemeClr val="bg1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3411</Words>
  <Application>WPS Presentation</Application>
  <PresentationFormat/>
  <Paragraphs>231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Arial</vt:lpstr>
      <vt:lpstr>SimSun</vt:lpstr>
      <vt:lpstr>Wingdings</vt:lpstr>
      <vt:lpstr>Calibri</vt:lpstr>
      <vt:lpstr>Helvetica Neue</vt:lpstr>
      <vt:lpstr>宋体-简</vt:lpstr>
      <vt:lpstr>微软雅黑</vt:lpstr>
      <vt:lpstr>Gulim</vt:lpstr>
      <vt:lpstr>Calibri</vt:lpstr>
      <vt:lpstr>汉仪旗黑</vt:lpstr>
      <vt:lpstr>Arial Unicode MS</vt:lpstr>
      <vt:lpstr>Calibri Light</vt:lpstr>
      <vt:lpstr>Apple SD Gothic Neo</vt:lpstr>
      <vt:lpstr>SimSun</vt:lpstr>
      <vt:lpstr>Malgun Gothic</vt:lpstr>
      <vt:lpstr>Office 主题</vt:lpstr>
      <vt:lpstr>PowerPoint 演示文稿</vt:lpstr>
      <vt:lpstr>Fiqru Mafar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fiqrumafar</cp:lastModifiedBy>
  <cp:revision>49</cp:revision>
  <dcterms:created xsi:type="dcterms:W3CDTF">2020-12-08T10:55:03Z</dcterms:created>
  <dcterms:modified xsi:type="dcterms:W3CDTF">2020-12-08T10:55:03Z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1033-2.7.0.4476</vt:lpwstr>
  </property>
</Properties>
</file>