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82" r:id="rId3"/>
    <p:sldId id="259" r:id="rId5"/>
    <p:sldId id="305" r:id="rId6"/>
    <p:sldId id="306" r:id="rId7"/>
    <p:sldId id="329" r:id="rId8"/>
    <p:sldId id="261" r:id="rId9"/>
    <p:sldId id="262" r:id="rId10"/>
    <p:sldId id="331" r:id="rId11"/>
    <p:sldId id="256" r:id="rId12"/>
    <p:sldId id="338" r:id="rId13"/>
    <p:sldId id="332" r:id="rId14"/>
    <p:sldId id="333" r:id="rId15"/>
    <p:sldId id="334" r:id="rId16"/>
    <p:sldId id="336" r:id="rId17"/>
    <p:sldId id="337" r:id="rId18"/>
    <p:sldId id="335" r:id="rId19"/>
    <p:sldId id="341" r:id="rId20"/>
    <p:sldId id="339" r:id="rId21"/>
    <p:sldId id="340" r:id="rId22"/>
    <p:sldId id="342" r:id="rId23"/>
    <p:sldId id="30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07" autoAdjust="0"/>
  </p:normalViewPr>
  <p:slideViewPr>
    <p:cSldViewPr snapToGrid="0">
      <p:cViewPr>
        <p:scale>
          <a:sx n="50" d="100"/>
          <a:sy n="50" d="100"/>
        </p:scale>
        <p:origin x="-1560" y="-918"/>
      </p:cViewPr>
      <p:guideLst>
        <p:guide orient="horz" pos="2137"/>
        <p:guide pos="3843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  <a:endParaRPr lang="en-US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  <a:endParaRPr lang="en-US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  <a:endParaRPr lang="en-US" noProof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  <a:endParaRPr lang="en-US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  <a:endParaRPr lang="en-US" noProof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  <a:endParaRPr lang="en-US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  <a:endParaRPr lang="en-US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  <a:endParaRPr lang="en-US" noProof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cxnSp>
        <p:nvCxnSpPr>
          <p:cNvPr id="12" name="Straight Connector 11" title="Divider Line"/>
          <p:cNvCxnSpPr/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/>
          <p:cNvCxnSpPr/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9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9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9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  <a:endParaRPr lang="en-US" noProof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  <a:endParaRPr lang="en-US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  <a:endParaRPr lang="en-US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  <a:endParaRPr lang="en-US" noProof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  <a:endParaRPr lang="en-US" noProof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  <a:endParaRPr lang="en-US" noProof="0" dirty="0"/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  <a:endParaRPr lang="en-US" noProof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  <a:endParaRPr lang="en-US" noProof="0"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  <a:endParaRPr lang="en-US" noProof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  <a:endParaRPr lang="en-US" noProof="0" dirty="0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  <a:endParaRPr lang="en-US" noProof="0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  <a:endParaRPr lang="en-US" noProof="0"/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9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  <a:endParaRPr lang="en-US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  <a:endParaRPr lang="en-US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  <a:endParaRPr lang="en-US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  <a:endParaRPr lang="en-US" noProof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  <a:endParaRPr lang="en-US" noProof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  <a:endParaRPr lang="en-US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9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  <a:endParaRPr lang="en-US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9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  <a:endParaRPr lang="en-US" noProof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  <a:endParaRPr lang="en-US" noProof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9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9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  <a:endParaRPr lang="en-US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  <a:endParaRPr lang="en-US" noProof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9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  <a:endParaRPr lang="en-US" noProof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9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  <a:endParaRPr lang="en-US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  <a:endParaRPr lang="en-US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  <a:endParaRPr lang="en-US" noProof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  <a:endParaRPr lang="en-US" noProof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  <a:endParaRPr 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  <a:endParaRPr 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9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  <a:endParaRPr lang="en-US" sz="1200" b="0" noProof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9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9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9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9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9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hyperlink" Target="mailto:mafarfiqru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.svg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2.png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18.png"/><Relationship Id="rId7" Type="http://schemas.openxmlformats.org/officeDocument/2006/relationships/image" Target="../media/image6.svg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16.png"/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21.png"/><Relationship Id="rId4" Type="http://schemas.openxmlformats.org/officeDocument/2006/relationships/image" Target="../media/image9.svg"/><Relationship Id="rId3" Type="http://schemas.openxmlformats.org/officeDocument/2006/relationships/image" Target="../media/image20.png"/><Relationship Id="rId2" Type="http://schemas.openxmlformats.org/officeDocument/2006/relationships/image" Target="../media/image8.sv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hyperlink" Target="https://go.microsoft.com/fwlink/?linkid=2006808&amp;clcid=0x4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22666" r="37778" b="45111"/>
          <a:stretch>
            <a:fillRect/>
          </a:stretch>
        </p:blipFill>
        <p:spPr bwMode="auto">
          <a:xfrm>
            <a:off x="0" y="37900"/>
            <a:ext cx="8667750" cy="68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Placeholder 6" descr="Two young girls looking at a laptop scre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 l="54583"/>
          <a:stretch>
            <a:fillRect/>
          </a:stretch>
        </p:blipFill>
        <p:spPr>
          <a:xfrm>
            <a:off x="6596787" y="0"/>
            <a:ext cx="5595573" cy="6858000"/>
          </a:xfrm>
        </p:spPr>
      </p:pic>
      <p:sp>
        <p:nvSpPr>
          <p:cNvPr id="28" name="Rectangle 27"/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gray">
          <a:xfrm>
            <a:off x="6433190" y="2275601"/>
            <a:ext cx="2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Fiqru Mafar, M. IP.</a:t>
            </a:r>
            <a:endParaRPr lang="en-US" sz="2000" b="1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520846" y="1957900"/>
            <a:ext cx="3571782" cy="2387600"/>
          </a:xfrm>
        </p:spPr>
        <p:txBody>
          <a:bodyPr/>
          <a:lstStyle/>
          <a:p>
            <a:r>
              <a:rPr lang="en-US" sz="3400" dirty="0" smtClean="0"/>
              <a:t>E-</a:t>
            </a:r>
            <a:r>
              <a:rPr lang="en-US" sz="3400" dirty="0" err="1" smtClean="0"/>
              <a:t>resouces</a:t>
            </a:r>
            <a:r>
              <a:rPr lang="en-US" sz="3400" dirty="0"/>
              <a:t> </a:t>
            </a:r>
            <a:r>
              <a:rPr lang="en-US" sz="3400" dirty="0" err="1" smtClean="0"/>
              <a:t>dan</a:t>
            </a:r>
            <a:r>
              <a:rPr lang="en-US" sz="3400" dirty="0"/>
              <a:t> </a:t>
            </a:r>
            <a:r>
              <a:rPr lang="en-US" sz="3400" dirty="0" err="1" smtClean="0"/>
              <a:t>Pemanfaatannya</a:t>
            </a:r>
            <a:r>
              <a:rPr lang="en-US" sz="3400" dirty="0" smtClean="0"/>
              <a:t> di </a:t>
            </a:r>
            <a:r>
              <a:rPr lang="en-US" sz="3400" dirty="0" err="1" smtClean="0"/>
              <a:t>Perpustakaan</a:t>
            </a:r>
            <a:endParaRPr lang="en-US" sz="3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39896" y="44577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539896" y="4543425"/>
            <a:ext cx="3571782" cy="1219200"/>
          </a:xfrm>
        </p:spPr>
        <p:txBody>
          <a:bodyPr/>
          <a:lstStyle/>
          <a:p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Pelatihan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E-resources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 smtClean="0"/>
              <a:t>Diselenggarakan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Prodi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Perpustakaan</a:t>
            </a:r>
            <a:r>
              <a:rPr lang="en-US" sz="1800" dirty="0" smtClean="0"/>
              <a:t> FIB </a:t>
            </a:r>
            <a:r>
              <a:rPr lang="en-US" sz="1800" dirty="0" err="1" smtClean="0"/>
              <a:t>Unilak</a:t>
            </a:r>
            <a:r>
              <a:rPr lang="en-US" sz="1800" dirty="0" smtClean="0"/>
              <a:t> via Zoom</a:t>
            </a:r>
            <a:endParaRPr lang="en-US" sz="1800" dirty="0" smtClean="0"/>
          </a:p>
          <a:p>
            <a:r>
              <a:rPr lang="en-US" sz="1800" dirty="0" smtClean="0"/>
              <a:t>27 November 2020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36" y="514350"/>
            <a:ext cx="800520" cy="889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5" y="501184"/>
            <a:ext cx="932428" cy="9026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Placeholder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9571"/>
          <a:stretch>
            <a:fillRect/>
          </a:stretch>
        </p:blipFill>
        <p:spPr>
          <a:xfrm>
            <a:off x="60325" y="0"/>
            <a:ext cx="12070715" cy="6137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Placeholder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r="1752" b="12229"/>
          <a:stretch>
            <a:fillRect/>
          </a:stretch>
        </p:blipFill>
        <p:spPr>
          <a:xfrm>
            <a:off x="-374650" y="-104140"/>
            <a:ext cx="14632940" cy="735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Placeholder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r="379" b="5997"/>
          <a:stretch>
            <a:fillRect/>
          </a:stretch>
        </p:blipFill>
        <p:spPr>
          <a:xfrm>
            <a:off x="60325" y="0"/>
            <a:ext cx="12024995" cy="6379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Placeholder 6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5567"/>
          <a:stretch>
            <a:fillRect/>
          </a:stretch>
        </p:blipFill>
        <p:spPr>
          <a:xfrm>
            <a:off x="60325" y="0"/>
            <a:ext cx="12070715" cy="64090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Placeholder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7345"/>
          <a:stretch>
            <a:fillRect/>
          </a:stretch>
        </p:blipFill>
        <p:spPr>
          <a:xfrm>
            <a:off x="60325" y="0"/>
            <a:ext cx="12070715" cy="62884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Placeholder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10011"/>
          <a:stretch>
            <a:fillRect/>
          </a:stretch>
        </p:blipFill>
        <p:spPr>
          <a:xfrm>
            <a:off x="60325" y="0"/>
            <a:ext cx="12070715" cy="6107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Placeholder 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8018"/>
          <a:stretch>
            <a:fillRect/>
          </a:stretch>
        </p:blipFill>
        <p:spPr>
          <a:xfrm>
            <a:off x="60325" y="0"/>
            <a:ext cx="12070715" cy="6242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Placeholder 5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b="6016"/>
          <a:stretch>
            <a:fillRect/>
          </a:stretch>
        </p:blipFill>
        <p:spPr>
          <a:xfrm>
            <a:off x="60325" y="0"/>
            <a:ext cx="12070715" cy="6378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Daftar Situs OA E-resources</a:t>
            </a:r>
            <a:endParaRPr lang="en-ID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431800" y="1219835"/>
          <a:ext cx="11297920" cy="4953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157470"/>
                <a:gridCol w="614045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Nama Situs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Alamat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OAPEN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https://oapen.org/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IntechOpen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https://www.intechopen.com/books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DOAB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http://doabooks.org/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DOAJ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https://doaj.org/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CORE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https://core.ac.uk/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BASE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https://www.base-search.net/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OPENDOAR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http://v2.sherpa.ac.uk/opendoar/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DART-Europe E-theses Portal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http://www.dart-europe.eu/basic-search.php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PQDT Open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https://pqdtopen.proquest.com/search.html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OhioLINK Electronic Theses and Dissertations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https://etd.ohiolink.edu/apexprod/rws_olink/r/1501/1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OATD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https://oatd.org/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NDLTD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http://search.ndltd.org/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17"/>
          <p:cNvSpPr>
            <a:spLocks noGrp="1"/>
          </p:cNvSpPr>
          <p:nvPr/>
        </p:nvSpPr>
        <p:spPr>
          <a:xfrm>
            <a:off x="432435" y="639597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9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altLang="en-US" dirty="0"/>
              <a:t>Herliansyah, 2019			</a:t>
            </a:r>
            <a:endParaRPr lang="en-ID" altLang="en-US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Daftar Situs OA E-resources</a:t>
            </a:r>
            <a:endParaRPr lang="en-ID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431800" y="1035050"/>
          <a:ext cx="8533130" cy="4953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Nama Situs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Alamat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Pubmed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https://pubmed.ncbi.nlm.nih.gov/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Biomed Central (BMC)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https://www.biomedcentral.com/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Public Library of Science </a:t>
                      </a: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(PLOS)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https://plos.org/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Research Papers in Economics </a:t>
                      </a: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(RePEc)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http://www.repec.org/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Digital Access to Scholarship at Harvard </a:t>
                      </a: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(DASH)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https://dash.harvard.edu/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OAPEN Library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>
                          <a:sym typeface="+mn-ea"/>
                        </a:rPr>
                        <a:t>https://oapen.org/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CogPrints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http://cogprints.org/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OAIster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https://oaister.worldcat.org/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CiteSeer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http://citeseerx.ist.psu.edu/index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ROAR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http://roar.eprints.org/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ROARMAP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https://roarmap.eprints.org/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OpenAire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https://www.openaire.eu/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7" name="Text Placeholder 17"/>
          <p:cNvSpPr>
            <a:spLocks noGrp="1"/>
          </p:cNvSpPr>
          <p:nvPr/>
        </p:nvSpPr>
        <p:spPr>
          <a:xfrm>
            <a:off x="432435" y="639597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9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altLang="en-US" dirty="0">
                <a:sym typeface="+mn-ea"/>
              </a:rPr>
              <a:t>Injac-Malbaša</a:t>
            </a:r>
            <a:r>
              <a:rPr lang="en-ID" altLang="en-US" dirty="0"/>
              <a:t>, 2014			</a:t>
            </a:r>
            <a:endParaRPr lang="en-ID" alt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31999" y="2657476"/>
            <a:ext cx="4416225" cy="342186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Fiqru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Mafar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 IP.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Dosen</a:t>
            </a:r>
            <a:r>
              <a:rPr lang="en-US" dirty="0" smtClean="0"/>
              <a:t> UIN KHAS </a:t>
            </a:r>
            <a:r>
              <a:rPr lang="en-US" dirty="0" err="1" smtClean="0"/>
              <a:t>Jember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1"/>
              </a:rPr>
              <a:t>mafarfiqru@gmail.com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err="1" smtClean="0"/>
              <a:t>Kenalan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 bwMode="gray">
          <a:xfrm>
            <a:off x="5658442" y="5657850"/>
            <a:ext cx="4692058" cy="1119943"/>
          </a:xfrm>
        </p:spPr>
        <p:txBody>
          <a:bodyPr/>
          <a:lstStyle/>
          <a:p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Ta’aruf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  <p:pic>
        <p:nvPicPr>
          <p:cNvPr id="8" name="Picture Placeholder 7" descr="C:\Users\HP\Pictures\ui89.jpgui89"/>
          <p:cNvPicPr>
            <a:picLocks noChangeAspect="1"/>
          </p:cNvPicPr>
          <p:nvPr/>
        </p:nvPicPr>
        <p:blipFill rotWithShape="1">
          <a:blip r:embed="rId2"/>
          <a:srcRect l="-228" t="6723" r="228" b="47552"/>
          <a:stretch>
            <a:fillRect/>
          </a:stretch>
        </p:blipFill>
        <p:spPr>
          <a:xfrm>
            <a:off x="5353050" y="14605"/>
            <a:ext cx="6406950" cy="4400548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Daftar Situs OA E-resources</a:t>
            </a:r>
            <a:endParaRPr lang="en-ID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431800" y="1035050"/>
          <a:ext cx="10497185" cy="5334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082540"/>
                <a:gridCol w="541464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Nama Situs</a:t>
                      </a:r>
                      <a:endParaRPr lang="en-ID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ID" altLang="en-US"/>
                        <a:t>Alamat</a:t>
                      </a:r>
                      <a:endParaRPr lang="en-ID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European Library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https://www.theeuropeanlibrary.org/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EUROPEANA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https://www.europeana.eu/en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World Digital Library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https://www.wdl.org/en/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Gutenberg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https://www.gutenberg.org/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/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Hathitrust Digital Library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https://www.hathitrust.org/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Children’s Digital Library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http://en.childrenslibrary.org/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Library of Congress National Digital Library Program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https://memory.loc.gov/ammem/dli2/html/lcndlp.html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Harvard Dataverse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https://dataverse.harvard.edu/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 OpenCourseWare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https://ocw.mit.edu/index.htm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Yale Courses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https://oyc.yale.edu/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Coursera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https://www.coursera.org/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edX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https://www.edx.org/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8100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ID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FutureLearn</a:t>
                      </a:r>
                      <a:endParaRPr lang="en-ID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p>
                      <a:pPr algn="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https://www.futurelearn.com/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7" name="Text Placeholder 17"/>
          <p:cNvSpPr>
            <a:spLocks noGrp="1"/>
          </p:cNvSpPr>
          <p:nvPr/>
        </p:nvSpPr>
        <p:spPr>
          <a:xfrm>
            <a:off x="432435" y="639597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9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altLang="en-US" dirty="0">
                <a:sym typeface="+mn-ea"/>
              </a:rPr>
              <a:t>Herliansyah, 2019	, Injac-Malbaša</a:t>
            </a:r>
            <a:r>
              <a:rPr lang="en-ID" altLang="en-US" dirty="0"/>
              <a:t>, 2014			</a:t>
            </a:r>
            <a:endParaRPr lang="en-ID" altLang="en-US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199" y="3121502"/>
            <a:ext cx="4416225" cy="3103886"/>
          </a:xfrm>
        </p:spPr>
        <p:txBody>
          <a:bodyPr anchor="b"/>
          <a:lstStyle/>
          <a:p>
            <a:r>
              <a:rPr lang="en-ID" altLang="en-US" dirty="0">
                <a:sym typeface="+mn-ea"/>
              </a:rPr>
              <a:t>Harliansyah, Faizuddin. 2019. “Repository Sebagai Sarana Scholary Communication Alternatif” disampaikan dalam </a:t>
            </a:r>
            <a:r>
              <a:rPr lang="en-ID" altLang="en-US" i="1" dirty="0">
                <a:sym typeface="+mn-ea"/>
              </a:rPr>
              <a:t>Workshop Pengembangan Reposiroty HAKI”</a:t>
            </a:r>
            <a:r>
              <a:rPr lang="en-ID" altLang="en-US" dirty="0">
                <a:sym typeface="+mn-ea"/>
              </a:rPr>
              <a:t>  Jember: Perpustakaan IAIN Jember. </a:t>
            </a:r>
            <a:endParaRPr lang="en-ID" altLang="en-US" dirty="0">
              <a:sym typeface="+mn-ea"/>
            </a:endParaRPr>
          </a:p>
          <a:p>
            <a:r>
              <a:rPr lang="en-ID" altLang="en-US" dirty="0">
                <a:sym typeface="+mn-ea"/>
              </a:rPr>
              <a:t>Injac-Malbaša, Vesna. 2014. “Open E-Resource in Libraries”, dalam Patra, Nihar K., Bharat Kumar, dan Ashis K. Pani, Ed.</a:t>
            </a:r>
            <a:r>
              <a:rPr lang="en-ID" altLang="en-US" i="1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2014</a:t>
            </a:r>
            <a:r>
              <a:rPr lang="en-ID" altLang="en-US" i="1" dirty="0">
                <a:sym typeface="+mn-ea"/>
              </a:rPr>
              <a:t>. Progressive Trends in Electronic Resource Management in Libraries. </a:t>
            </a:r>
            <a:r>
              <a:rPr lang="en-ID" altLang="en-US" dirty="0">
                <a:sym typeface="+mn-ea"/>
              </a:rPr>
              <a:t>Hershey: IGI Global.</a:t>
            </a:r>
            <a:endParaRPr lang="en-ID" altLang="en-US" dirty="0"/>
          </a:p>
          <a:p>
            <a:r>
              <a:rPr lang="en-ID" altLang="en-US" dirty="0"/>
              <a:t>Mortimer, Marry. 2007. </a:t>
            </a:r>
            <a:r>
              <a:rPr lang="en-ID" altLang="en-US" i="1" dirty="0"/>
              <a:t>Library Speak: A Glossary of Terms in Librarianship and Information Management. </a:t>
            </a:r>
            <a:r>
              <a:rPr lang="en-ID" altLang="en-US" dirty="0"/>
              <a:t>Texas: TotalRecall Publications Inc.</a:t>
            </a:r>
            <a:endParaRPr lang="en-ID" altLang="en-US" dirty="0"/>
          </a:p>
          <a:p>
            <a:r>
              <a:rPr lang="en-ID" altLang="en-US" dirty="0"/>
              <a:t>Patra, Nihar K. 2017. </a:t>
            </a:r>
            <a:r>
              <a:rPr lang="en-ID" altLang="en-US" i="1" dirty="0"/>
              <a:t>Digital Disruption and Electronic Resource Management in Libraries. </a:t>
            </a:r>
            <a:r>
              <a:rPr lang="en-ID" altLang="en-US" dirty="0"/>
              <a:t>United States: Chandos Publishing.</a:t>
            </a:r>
            <a:endParaRPr lang="en-ID" altLang="en-US" dirty="0"/>
          </a:p>
        </p:txBody>
      </p:sp>
      <p:pic>
        <p:nvPicPr>
          <p:cNvPr id="8" name="Picture Placeholder 7" descr="Photo of a young team in a library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353050" y="0"/>
            <a:ext cx="6406950" cy="440054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ID" altLang="en-US" dirty="0"/>
              <a:t>Referensi</a:t>
            </a:r>
            <a:endParaRPr lang="en-ID" alt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5658103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US" dirty="0"/>
              <a:t>Summary tagline or sub-headline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/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ID" altLang="en-US" dirty="0"/>
              <a:t>Terima Kasih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title="Opportunity Graph Circles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D" altLang="en-US" dirty="0"/>
              <a:t>Koleksi utama berbahan elektronik</a:t>
            </a:r>
            <a:endParaRPr lang="en-ID" altLang="en-US" dirty="0"/>
          </a:p>
        </p:txBody>
      </p:sp>
      <p:sp>
        <p:nvSpPr>
          <p:cNvPr id="3" name="Text Placeholder 2" title="Opportunity Graph Circles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ID" altLang="en-US" dirty="0"/>
              <a:t>Koleksi utama berbahan kertas</a:t>
            </a:r>
            <a:endParaRPr lang="en-ID" altLang="en-US" dirty="0"/>
          </a:p>
        </p:txBody>
      </p:sp>
      <p:sp>
        <p:nvSpPr>
          <p:cNvPr id="2" name="Text Placeholder 1" title="Opportunity Graph Circles"/>
          <p:cNvSpPr>
            <a:spLocks noGrp="1"/>
          </p:cNvSpPr>
          <p:nvPr>
            <p:ph type="body" sz="quarter" idx="27"/>
          </p:nvPr>
        </p:nvSpPr>
        <p:spPr>
          <a:xfrm>
            <a:off x="890706" y="1607755"/>
            <a:ext cx="4348065" cy="434806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D" altLang="en-US" dirty="0"/>
              <a:t>Koleksi utama berbahan kertas</a:t>
            </a:r>
            <a:endParaRPr lang="en-ID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Evolusi Perpustakaan</a:t>
            </a:r>
            <a:endParaRPr lang="en-ID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ID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</a:t>
            </a:r>
            <a:endParaRPr lang="en-ID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90738" y="4156765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074738" y="4294703"/>
            <a:ext cx="1980000" cy="720000"/>
          </a:xfrm>
        </p:spPr>
        <p:txBody>
          <a:bodyPr/>
          <a:lstStyle/>
          <a:p>
            <a:r>
              <a:rPr lang="en-ID" altLang="en-US" dirty="0"/>
              <a:t>Dikelola secara manual</a:t>
            </a:r>
            <a:endParaRPr lang="en-ID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5332816" y="2088848"/>
            <a:ext cx="2811618" cy="1440000"/>
          </a:xfrm>
        </p:spPr>
        <p:txBody>
          <a:bodyPr/>
          <a:lstStyle/>
          <a:p>
            <a:r>
              <a:rPr lang="en-ID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Terotomasi</a:t>
            </a:r>
            <a:endParaRPr lang="en-ID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73327" y="4156765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748625" y="4294703"/>
            <a:ext cx="1980000" cy="720000"/>
          </a:xfrm>
        </p:spPr>
        <p:txBody>
          <a:bodyPr/>
          <a:lstStyle/>
          <a:p>
            <a:r>
              <a:rPr lang="en-ID" altLang="en-US" dirty="0"/>
              <a:t>Dikelola secara elektronik</a:t>
            </a:r>
            <a:endParaRPr lang="en-ID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547101" y="2103453"/>
            <a:ext cx="2597043" cy="1440000"/>
          </a:xfrm>
        </p:spPr>
        <p:txBody>
          <a:bodyPr/>
          <a:lstStyle/>
          <a:p>
            <a:r>
              <a:rPr lang="en-ID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Elektronik</a:t>
            </a:r>
            <a:endParaRPr lang="en-ID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024600" y="4156765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08600" y="4294703"/>
            <a:ext cx="1980000" cy="720000"/>
          </a:xfrm>
        </p:spPr>
        <p:txBody>
          <a:bodyPr/>
          <a:lstStyle/>
          <a:p>
            <a:r>
              <a:rPr lang="en-ID" altLang="en-US" dirty="0"/>
              <a:t>Dikelola secara elektronik</a:t>
            </a:r>
            <a:endParaRPr lang="en-ID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ID" altLang="en-US" dirty="0" smtClean="0"/>
              <a:t>resource</a:t>
            </a:r>
            <a:endParaRPr lang="en-ID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1800" y="1582738"/>
            <a:ext cx="3975100" cy="1744662"/>
          </a:xfrm>
        </p:spPr>
        <p:txBody>
          <a:bodyPr/>
          <a:lstStyle/>
          <a:p>
            <a:r>
              <a:rPr lang="en-ID" altLang="en-US" dirty="0"/>
              <a:t>Sumber informasi berbentuk elektronik dan dapat diakses secara elektronik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Mortimer, 2007.</a:t>
            </a:r>
            <a:endParaRPr lang="en-ID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Placeholder 31" descr="Desktop screenshot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screen"/>
          <a:srcRect l="160" r="160"/>
          <a:stretch>
            <a:fillRect/>
          </a:stretch>
        </p:blipFill>
        <p:spPr>
          <a:xfrm>
            <a:off x="5217319" y="1450975"/>
            <a:ext cx="6974680" cy="39354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Tipe</a:t>
            </a:r>
            <a:endParaRPr lang="en-ID" alt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32435" y="6395975"/>
            <a:ext cx="11339513" cy="360000"/>
          </a:xfrm>
        </p:spPr>
        <p:txBody>
          <a:bodyPr/>
          <a:lstStyle/>
          <a:p>
            <a:pPr algn="r"/>
            <a:r>
              <a:rPr lang="en-ID" altLang="en-US" dirty="0"/>
              <a:t>Tara, dalam Patra, 2017    		</a:t>
            </a:r>
            <a:endParaRPr lang="en-ID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35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ID" altLang="en-US" dirty="0"/>
              <a:t>Digital Communication</a:t>
            </a:r>
            <a:endParaRPr lang="en-ID" alt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4"/>
          </p:nvPr>
        </p:nvSpPr>
        <p:spPr>
          <a:xfrm>
            <a:off x="432635" y="2448000"/>
            <a:ext cx="3600000" cy="3631338"/>
          </a:xfrm>
        </p:spPr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sosial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Kelas online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dll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ID" altLang="en-US" dirty="0"/>
              <a:t>Digital Collection</a:t>
            </a:r>
            <a:endParaRPr lang="en-ID" alt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5"/>
          </p:nvPr>
        </p:nvSpPr>
        <p:spPr/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Koleksi multimedia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e-book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e-jurnal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dll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ID" altLang="en-US" dirty="0"/>
              <a:t>Online Finding Aids</a:t>
            </a:r>
            <a:endParaRPr lang="en-ID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6"/>
          </p:nvPr>
        </p:nvSpPr>
        <p:spPr/>
        <p:txBody>
          <a:bodyPr lIns="137160" rIns="137160"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Indeks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Engines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  <p:bldLst>
      <p:bldP spid="3" grpId="0" animBg="1" build="p"/>
      <p:bldP spid="15" grpId="0" animBg="1" build="p"/>
      <p:bldP spid="3" grpId="1" animBg="1" build="p"/>
      <p:bldP spid="15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man sitting at his desk with a book in his hand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32000" y="0"/>
            <a:ext cx="5472000" cy="440054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err="1" smtClean="0"/>
              <a:t>Bentuk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e-resources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3079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Gold bars" title="Placeholder Icon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925" y="2691354"/>
            <a:ext cx="516155" cy="51615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8002" y="4130531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14002" y="4614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8002" y="4764931"/>
            <a:ext cx="1800000" cy="720000"/>
          </a:xfrm>
        </p:spPr>
        <p:txBody>
          <a:bodyPr/>
          <a:lstStyle/>
          <a:p>
            <a:r>
              <a:rPr lang="en-US" dirty="0" err="1" smtClean="0"/>
              <a:t>Laman</a:t>
            </a:r>
            <a:r>
              <a:rPr lang="en-US" dirty="0" smtClean="0"/>
              <a:t> web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umumnya</a:t>
            </a:r>
            <a:r>
              <a:rPr lang="en-US" dirty="0" smtClean="0"/>
              <a:t> html)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45316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Pencil" title="Placeholder Icon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450" y="2691354"/>
            <a:ext cx="516155" cy="51615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202527" y="4130531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dokumen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28527" y="4614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202527" y="4764931"/>
            <a:ext cx="1800000" cy="720000"/>
          </a:xfrm>
        </p:spPr>
        <p:txBody>
          <a:bodyPr/>
          <a:lstStyle/>
          <a:p>
            <a:r>
              <a:rPr lang="en-US" dirty="0" smtClean="0"/>
              <a:t>Doc, </a:t>
            </a:r>
            <a:r>
              <a:rPr lang="en-US" dirty="0" err="1" smtClean="0"/>
              <a:t>ppt</a:t>
            </a:r>
            <a:r>
              <a:rPr lang="en-US" dirty="0" smtClean="0"/>
              <a:t>, </a:t>
            </a:r>
            <a:r>
              <a:rPr lang="en-US" dirty="0" err="1" smtClean="0"/>
              <a:t>pdf</a:t>
            </a:r>
            <a:r>
              <a:rPr lang="en-US" dirty="0" smtClean="0"/>
              <a:t>, rtf, pub,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5984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 descr="Coins" title="Placeholder Icon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8975" y="2691354"/>
            <a:ext cx="516155" cy="5161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0117052" y="4130531"/>
            <a:ext cx="1800000" cy="36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multimedia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243052" y="4614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0117052" y="4764931"/>
            <a:ext cx="1800000" cy="720000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, audio, video, </a:t>
            </a:r>
            <a:r>
              <a:rPr lang="en-US" dirty="0" err="1" smtClean="0"/>
              <a:t>gabungan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wrist with a smart watch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32000" y="0"/>
            <a:ext cx="5472000" cy="438858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Tahapan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ID" altLang="en-US" dirty="0"/>
              <a:t>Tahapan pencarian e-resources</a:t>
            </a:r>
            <a:endParaRPr lang="en-ID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213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 descr="Bullseye" title="Placeholder Icon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177" y="1408536"/>
            <a:ext cx="514800" cy="514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078577" y="2360347"/>
            <a:ext cx="1800000" cy="360000"/>
          </a:xfrm>
        </p:spPr>
        <p:txBody>
          <a:bodyPr/>
          <a:lstStyle/>
          <a:p>
            <a:r>
              <a:rPr lang="en-US" dirty="0" err="1" smtClean="0"/>
              <a:t>Informasi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04577" y="28575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78577" y="2994747"/>
            <a:ext cx="1800000" cy="720000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454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Lecturer" title="Placeholder Icon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5277" y="1408536"/>
            <a:ext cx="514800" cy="514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402677" y="2360347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Sumber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528677" y="28575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402677" y="2994747"/>
            <a:ext cx="1800000" cy="720000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1366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Network" title="Placeholder Icon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1177" y="4059152"/>
            <a:ext cx="514800" cy="514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078577" y="5010963"/>
            <a:ext cx="1800000" cy="360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Pencarian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04577" y="55081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23042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Megaphone" title="Placeholder Icon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2853" y="4059152"/>
            <a:ext cx="514800" cy="5148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677" y="5010963"/>
            <a:ext cx="1800000" cy="360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528677" y="5508163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Akses?</a:t>
            </a:r>
            <a:endParaRPr lang="en-ID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64538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Teacher" title="Placeholder Icon"/>
          <p:cNvPicPr>
            <a:picLocks noChangeAspect="1"/>
          </p:cNvPicPr>
          <p:nvPr/>
        </p:nvPicPr>
        <p:blipFill>
          <a:blip r:embed="rId1" cstate="screen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60749" y="3038741"/>
            <a:ext cx="522000" cy="5220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Penerbit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47749" y="4487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altLang="en-US" dirty="0"/>
              <a:t>Penerbit lokal, penerbit nasional, penerbit internasional, dll.</a:t>
            </a:r>
            <a:endParaRPr lang="en-ID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44287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phic 35" descr="Group" title="Placeholder Icon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0498" y="3038741"/>
            <a:ext cx="522000" cy="5220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Aggregrator Database</a:t>
            </a:r>
            <a:endParaRPr lang="en-ID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27498" y="4487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D" altLang="en-US" dirty="0"/>
              <a:t>Nasional, internasional</a:t>
            </a:r>
            <a:endParaRPr lang="en-ID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8420100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Graphic 39" descr="Repeat" title="Placeholder Icon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6311" y="3038741"/>
            <a:ext cx="522000" cy="522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D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Pengindeks</a:t>
            </a:r>
            <a:endParaRPr lang="en-ID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207247" y="4487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altLang="en-US" dirty="0"/>
              <a:t>Spesialisasi, Nasional, internasional</a:t>
            </a:r>
            <a:endParaRPr lang="en-ID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</a:fld>
            <a:endParaRPr lang="en-US" dirty="0"/>
          </a:p>
        </p:txBody>
      </p:sp>
      <p:sp>
        <p:nvSpPr>
          <p:cNvPr id="4" name="Text Placeholder 17"/>
          <p:cNvSpPr>
            <a:spLocks noGrp="1"/>
          </p:cNvSpPr>
          <p:nvPr/>
        </p:nvSpPr>
        <p:spPr>
          <a:xfrm>
            <a:off x="432435" y="639597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9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9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altLang="en-US" dirty="0"/>
              <a:t>Herliansyah, 2019			</a:t>
            </a:r>
            <a:endParaRPr lang="en-ID" alt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/>
              <a:t>Akses?</a:t>
            </a:r>
            <a:endParaRPr lang="en-ID" altLang="en-US" dirty="0"/>
          </a:p>
        </p:txBody>
      </p:sp>
      <p:sp>
        <p:nvSpPr>
          <p:cNvPr id="8" name="TextBox 7">
            <a:hlinkClick r:id="rId1"/>
          </p:cNvPr>
          <p:cNvSpPr txBox="1"/>
          <p:nvPr/>
        </p:nvSpPr>
        <p:spPr>
          <a:xfrm>
            <a:off x="1547813" y="2459504"/>
            <a:ext cx="9096374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6000" dirty="0">
                <a:solidFill>
                  <a:srgbClr val="0070C0"/>
                </a:solidFill>
              </a:rPr>
              <a:t>Close Access </a:t>
            </a:r>
            <a:endParaRPr lang="en-ID" altLang="en-US" sz="6000" dirty="0">
              <a:solidFill>
                <a:srgbClr val="0070C0"/>
              </a:solidFill>
            </a:endParaRPr>
          </a:p>
          <a:p>
            <a:pPr algn="ctr"/>
            <a:r>
              <a:rPr lang="en-ID" altLang="en-US" sz="6000" dirty="0">
                <a:solidFill>
                  <a:srgbClr val="0070C0"/>
                </a:solidFill>
              </a:rPr>
              <a:t>vs </a:t>
            </a:r>
            <a:endParaRPr lang="en-ID" altLang="en-US" sz="6000" dirty="0">
              <a:solidFill>
                <a:srgbClr val="0070C0"/>
              </a:solidFill>
            </a:endParaRPr>
          </a:p>
          <a:p>
            <a:pPr algn="ctr"/>
            <a:r>
              <a:rPr lang="en-ID" altLang="en-US" sz="6000" dirty="0">
                <a:solidFill>
                  <a:srgbClr val="0070C0"/>
                </a:solidFill>
              </a:rPr>
              <a:t>Open Access</a:t>
            </a:r>
            <a:endParaRPr lang="en-ID" altLang="en-US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f33781529_win32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tf33781529_win32</Template>
  <TotalTime>0</TotalTime>
  <Words>3895</Words>
  <Application>WPS Writer</Application>
  <PresentationFormat>Custom</PresentationFormat>
  <Paragraphs>330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Tahoma</vt:lpstr>
      <vt:lpstr>Arial Black</vt:lpstr>
      <vt:lpstr>微软雅黑</vt:lpstr>
      <vt:lpstr>汉仪旗黑</vt:lpstr>
      <vt:lpstr>Arial Unicode MS</vt:lpstr>
      <vt:lpstr>Calibri</vt:lpstr>
      <vt:lpstr>Helvetica Neue</vt:lpstr>
      <vt:lpstr>宋体-简</vt:lpstr>
      <vt:lpstr>tf33781529_win32</vt:lpstr>
      <vt:lpstr>E-resouces dan Pemanfaatannya di Perpustakaan</vt:lpstr>
      <vt:lpstr>Kenalan?</vt:lpstr>
      <vt:lpstr>Evolusi Perpustakaan</vt:lpstr>
      <vt:lpstr>E-resource</vt:lpstr>
      <vt:lpstr>Tipe</vt:lpstr>
      <vt:lpstr>Bentuk</vt:lpstr>
      <vt:lpstr>Tahapan</vt:lpstr>
      <vt:lpstr>Akses?</vt:lpstr>
      <vt:lpstr>Akses?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Daftar Situs OA E-resources</vt:lpstr>
      <vt:lpstr>Daftar Situs OA E-resources</vt:lpstr>
      <vt:lpstr>Daftar Situs OA E-resources</vt:lpstr>
      <vt:lpstr>Referensi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fiqrumafar</cp:lastModifiedBy>
  <cp:revision>9</cp:revision>
  <dcterms:created xsi:type="dcterms:W3CDTF">2020-11-27T00:52:39Z</dcterms:created>
  <dcterms:modified xsi:type="dcterms:W3CDTF">2020-11-27T00:52:39Z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1033-2.7.0.4476</vt:lpwstr>
  </property>
</Properties>
</file>