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2" r:id="rId3"/>
    <p:sldId id="257" r:id="rId4"/>
    <p:sldId id="263" r:id="rId5"/>
    <p:sldId id="258" r:id="rId6"/>
    <p:sldId id="259" r:id="rId7"/>
    <p:sldId id="261" r:id="rId8"/>
    <p:sldId id="264" r:id="rId9"/>
    <p:sldId id="265" r:id="rId10"/>
    <p:sldId id="260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872" y="-4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8074662-3F10-4EE5-B9BE-F3E63D3EB24E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9AF8B1-13D6-433F-9BC9-4EA1567434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074662-3F10-4EE5-B9BE-F3E63D3EB24E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AF8B1-13D6-433F-9BC9-4EA1567434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074662-3F10-4EE5-B9BE-F3E63D3EB24E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AF8B1-13D6-433F-9BC9-4EA1567434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074662-3F10-4EE5-B9BE-F3E63D3EB24E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AF8B1-13D6-433F-9BC9-4EA15674341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074662-3F10-4EE5-B9BE-F3E63D3EB24E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AF8B1-13D6-433F-9BC9-4EA15674341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074662-3F10-4EE5-B9BE-F3E63D3EB24E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AF8B1-13D6-433F-9BC9-4EA15674341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074662-3F10-4EE5-B9BE-F3E63D3EB24E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AF8B1-13D6-433F-9BC9-4EA15674341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074662-3F10-4EE5-B9BE-F3E63D3EB24E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AF8B1-13D6-433F-9BC9-4EA15674341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074662-3F10-4EE5-B9BE-F3E63D3EB24E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AF8B1-13D6-433F-9BC9-4EA1567434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8074662-3F10-4EE5-B9BE-F3E63D3EB24E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AF8B1-13D6-433F-9BC9-4EA15674341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8074662-3F10-4EE5-B9BE-F3E63D3EB24E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9AF8B1-13D6-433F-9BC9-4EA15674341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8074662-3F10-4EE5-B9BE-F3E63D3EB24E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19AF8B1-13D6-433F-9BC9-4EA15674341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tirto.id/ecW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72400" cy="1829761"/>
          </a:xfrm>
        </p:spPr>
        <p:txBody>
          <a:bodyPr>
            <a:normAutofit/>
          </a:bodyPr>
          <a:lstStyle/>
          <a:p>
            <a:r>
              <a:rPr lang="en-US" dirty="0" smtClean="0"/>
              <a:t>SINTA </a:t>
            </a:r>
            <a:r>
              <a:rPr lang="en-US" dirty="0" err="1" smtClean="0"/>
              <a:t>dan</a:t>
            </a:r>
            <a:r>
              <a:rPr lang="en-US" dirty="0" smtClean="0"/>
              <a:t> Masa </a:t>
            </a:r>
            <a:r>
              <a:rPr lang="en-US" dirty="0" err="1" smtClean="0"/>
              <a:t>Depan</a:t>
            </a:r>
            <a:r>
              <a:rPr lang="en-US" dirty="0" smtClean="0"/>
              <a:t> </a:t>
            </a:r>
            <a:r>
              <a:rPr lang="en-US" dirty="0" err="1" smtClean="0"/>
              <a:t>Akademi</a:t>
            </a:r>
            <a:r>
              <a:rPr lang="id-ID" dirty="0" smtClean="0"/>
              <a:t>k Indonesia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780928"/>
            <a:ext cx="7772400" cy="1199704"/>
          </a:xfrm>
        </p:spPr>
        <p:txBody>
          <a:bodyPr>
            <a:normAutofit fontScale="70000" lnSpcReduction="20000"/>
          </a:bodyPr>
          <a:lstStyle/>
          <a:p>
            <a:r>
              <a:rPr lang="en-US" sz="2900" b="1" dirty="0" smtClean="0"/>
              <a:t>Ahmad </a:t>
            </a:r>
            <a:r>
              <a:rPr lang="en-US" sz="2900" b="1" dirty="0" err="1" smtClean="0"/>
              <a:t>Faidi</a:t>
            </a:r>
            <a:r>
              <a:rPr lang="en-US" sz="2900" b="1" dirty="0" smtClean="0"/>
              <a:t>, </a:t>
            </a:r>
            <a:r>
              <a:rPr lang="en-US" sz="2900" b="1" dirty="0" err="1" smtClean="0"/>
              <a:t>M.Hum</a:t>
            </a:r>
            <a:endParaRPr lang="en-US" sz="2900" b="1" dirty="0" smtClean="0"/>
          </a:p>
          <a:p>
            <a:r>
              <a:rPr lang="en-US" dirty="0" smtClean="0"/>
              <a:t>(Managing Editors </a:t>
            </a:r>
            <a:r>
              <a:rPr lang="en-US" i="1" dirty="0" err="1" smtClean="0"/>
              <a:t>Millati</a:t>
            </a:r>
            <a:r>
              <a:rPr lang="en-US" i="1" dirty="0" smtClean="0"/>
              <a:t>: Journal of Islamic Studies and Humanities </a:t>
            </a:r>
          </a:p>
          <a:p>
            <a:r>
              <a:rPr lang="en-US" dirty="0" smtClean="0"/>
              <a:t>IAIN </a:t>
            </a:r>
            <a:r>
              <a:rPr lang="en-US" dirty="0" err="1" smtClean="0"/>
              <a:t>Salatiga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31640" y="5517232"/>
            <a:ext cx="65527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Disampaikan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acara Webinar</a:t>
            </a:r>
          </a:p>
          <a:p>
            <a:pPr algn="ctr"/>
            <a:r>
              <a:rPr lang="en-US" b="1" dirty="0" smtClean="0"/>
              <a:t>“Branding </a:t>
            </a:r>
            <a:r>
              <a:rPr lang="en-US" b="1" dirty="0" err="1" smtClean="0"/>
              <a:t>Akademik</a:t>
            </a:r>
            <a:r>
              <a:rPr lang="en-US" b="1" dirty="0" smtClean="0"/>
              <a:t> </a:t>
            </a:r>
            <a:r>
              <a:rPr lang="en-US" b="1" dirty="0" err="1" smtClean="0"/>
              <a:t>Dosen</a:t>
            </a:r>
            <a:r>
              <a:rPr lang="en-US" b="1" dirty="0" smtClean="0"/>
              <a:t> </a:t>
            </a:r>
            <a:r>
              <a:rPr lang="en-US" b="1" dirty="0" err="1" smtClean="0"/>
              <a:t>melalui</a:t>
            </a:r>
            <a:r>
              <a:rPr lang="en-US" b="1" dirty="0" smtClean="0"/>
              <a:t> SINTA”</a:t>
            </a:r>
          </a:p>
          <a:p>
            <a:pPr algn="ctr"/>
            <a:r>
              <a:rPr lang="en-US" dirty="0" err="1" smtClean="0"/>
              <a:t>Perpustakaan</a:t>
            </a:r>
            <a:r>
              <a:rPr lang="en-US" dirty="0" smtClean="0"/>
              <a:t> IAIN </a:t>
            </a:r>
            <a:r>
              <a:rPr lang="en-US" dirty="0" err="1" smtClean="0"/>
              <a:t>Jember</a:t>
            </a:r>
            <a:endParaRPr lang="en-US" dirty="0" smtClean="0"/>
          </a:p>
          <a:p>
            <a:pPr algn="ctr"/>
            <a:r>
              <a:rPr lang="en-US" dirty="0" err="1" smtClean="0"/>
              <a:t>Senin</a:t>
            </a:r>
            <a:r>
              <a:rPr lang="en-US" dirty="0" smtClean="0"/>
              <a:t>, 6 </a:t>
            </a:r>
            <a:r>
              <a:rPr lang="en-US" dirty="0" err="1" smtClean="0"/>
              <a:t>Juli</a:t>
            </a:r>
            <a:r>
              <a:rPr lang="en-US" dirty="0" smtClean="0"/>
              <a:t>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8221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6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76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id-ID" dirty="0" smtClean="0"/>
              <a:t>Pada Tahun 2018 jumlah </a:t>
            </a:r>
            <a:r>
              <a:rPr lang="id-ID" dirty="0" smtClean="0"/>
              <a:t>Dosen </a:t>
            </a:r>
            <a:r>
              <a:rPr lang="id-ID" dirty="0" smtClean="0"/>
              <a:t>di Indonesia mencapai</a:t>
            </a:r>
          </a:p>
          <a:p>
            <a:pPr marL="109728" indent="0" algn="ctr">
              <a:buNone/>
            </a:pPr>
            <a:r>
              <a:rPr lang="id-ID" sz="4400" b="1" dirty="0" smtClean="0"/>
              <a:t>247.157</a:t>
            </a:r>
          </a:p>
          <a:p>
            <a:pPr marL="109728" indent="0" algn="ctr">
              <a:buNone/>
            </a:pPr>
            <a:endParaRPr lang="id-ID" dirty="0"/>
          </a:p>
          <a:p>
            <a:pPr algn="ctr">
              <a:buFont typeface="Wingdings" pitchFamily="2" charset="2"/>
              <a:buChar char="Ø"/>
            </a:pPr>
            <a:r>
              <a:rPr lang="id-ID" dirty="0" smtClean="0"/>
              <a:t>Belum termasuk Praktisi, Peneliti, dan  dosen-dosen </a:t>
            </a:r>
            <a:r>
              <a:rPr lang="id-ID" dirty="0" smtClean="0"/>
              <a:t>NON-NIDN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id-ID" dirty="0"/>
              <a:t>Sedangkan yang terekam di SINTA hanya </a:t>
            </a:r>
            <a:endParaRPr lang="id-ID" dirty="0" smtClean="0"/>
          </a:p>
          <a:p>
            <a:pPr marL="109728" indent="0" algn="ctr">
              <a:buNone/>
            </a:pPr>
            <a:r>
              <a:rPr lang="id-ID" sz="4800" b="1" dirty="0" smtClean="0"/>
              <a:t>201,133</a:t>
            </a:r>
            <a:endParaRPr lang="id-ID" sz="4800" b="1" dirty="0" smtClean="0"/>
          </a:p>
          <a:p>
            <a:pPr marL="109728" indent="0" algn="ctr">
              <a:buNone/>
            </a:pPr>
            <a:endParaRPr lang="id-ID" dirty="0"/>
          </a:p>
          <a:p>
            <a:pPr marL="109728" indent="0" algn="ctr">
              <a:buNone/>
            </a:pPr>
            <a:r>
              <a:rPr lang="id-ID" dirty="0" smtClean="0"/>
              <a:t>Artinya, </a:t>
            </a:r>
            <a:r>
              <a:rPr lang="id-ID" dirty="0" smtClean="0"/>
              <a:t>ada sekitar 20% Penelitian </a:t>
            </a:r>
            <a:r>
              <a:rPr lang="id-ID" dirty="0" smtClean="0"/>
              <a:t>Dosen yang belum terekam oleh SINTA. Belum lagi penelitian-penelitian lain yang dilakukan oleh non dosen ber-NIDN </a:t>
            </a:r>
            <a:endParaRPr lang="id-ID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d-ID" dirty="0" smtClean="0">
                <a:solidFill>
                  <a:schemeClr val="tx2">
                    <a:lumMod val="50000"/>
                  </a:schemeClr>
                </a:solidFill>
              </a:rPr>
              <a:t>Pentingnya Peran Dosen/Peneliti</a:t>
            </a:r>
            <a:endParaRPr lang="id-ID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12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109728" indent="0">
              <a:buNone/>
            </a:pPr>
            <a:r>
              <a:rPr lang="id-ID" b="1" dirty="0" smtClean="0">
                <a:solidFill>
                  <a:schemeClr val="tx2">
                    <a:lumMod val="50000"/>
                  </a:schemeClr>
                </a:solidFill>
              </a:rPr>
              <a:t>PENGUATAN DATA </a:t>
            </a:r>
            <a:r>
              <a:rPr lang="id-ID" b="1" dirty="0" smtClean="0">
                <a:solidFill>
                  <a:schemeClr val="tx2">
                    <a:lumMod val="50000"/>
                  </a:schemeClr>
                </a:solidFill>
              </a:rPr>
              <a:t>BASE </a:t>
            </a:r>
            <a:r>
              <a:rPr lang="id-ID" b="1" dirty="0" smtClean="0">
                <a:solidFill>
                  <a:schemeClr val="tx2">
                    <a:lumMod val="50000"/>
                  </a:schemeClr>
                </a:solidFill>
              </a:rPr>
              <a:t>PENELITIAN</a:t>
            </a:r>
            <a:endParaRPr lang="id-ID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109728" indent="0">
              <a:buNone/>
            </a:pPr>
            <a:endParaRPr lang="id-ID" dirty="0" smtClean="0"/>
          </a:p>
          <a:p>
            <a:r>
              <a:rPr lang="id-ID" dirty="0" smtClean="0"/>
              <a:t>Membuat Akun Google </a:t>
            </a:r>
            <a:r>
              <a:rPr lang="id-ID" dirty="0" smtClean="0"/>
              <a:t>Schoolar</a:t>
            </a:r>
            <a:endParaRPr lang="id-ID" dirty="0" smtClean="0"/>
          </a:p>
          <a:p>
            <a:r>
              <a:rPr lang="id-ID" dirty="0" smtClean="0"/>
              <a:t>Membuat Akun SINTA</a:t>
            </a:r>
          </a:p>
          <a:p>
            <a:r>
              <a:rPr lang="id-ID" dirty="0" smtClean="0"/>
              <a:t>Upload Artikel/Buku/dan hasil penelitian lainnya di Data Base GS dan SINTA</a:t>
            </a:r>
          </a:p>
          <a:p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211960" y="1481328"/>
            <a:ext cx="4752528" cy="4525963"/>
          </a:xfrm>
        </p:spPr>
        <p:txBody>
          <a:bodyPr>
            <a:normAutofit fontScale="92500" lnSpcReduction="20000"/>
          </a:bodyPr>
          <a:lstStyle/>
          <a:p>
            <a:pPr marL="109728" indent="0" algn="ctr">
              <a:buNone/>
            </a:pPr>
            <a:r>
              <a:rPr lang="id-ID" b="1" dirty="0" smtClean="0">
                <a:solidFill>
                  <a:schemeClr val="tx2">
                    <a:lumMod val="50000"/>
                  </a:schemeClr>
                </a:solidFill>
              </a:rPr>
              <a:t>PENINGKATAN KUALITAS INDIVIDU/LEMBAGA</a:t>
            </a:r>
          </a:p>
          <a:p>
            <a:pPr marL="109728" indent="0">
              <a:buNone/>
            </a:pPr>
            <a:endParaRPr lang="id-ID" dirty="0" smtClean="0"/>
          </a:p>
          <a:p>
            <a:r>
              <a:rPr lang="id-ID" dirty="0" smtClean="0"/>
              <a:t>Tingkatkan Produktifitas  dan Kualitas Penelitian</a:t>
            </a:r>
          </a:p>
          <a:p>
            <a:r>
              <a:rPr lang="id-ID" dirty="0" smtClean="0"/>
              <a:t>Publikasikan Hasil Penelitian di Jurnal-Jurnal Bereputasi</a:t>
            </a:r>
          </a:p>
          <a:p>
            <a:r>
              <a:rPr lang="id-ID" dirty="0" smtClean="0"/>
              <a:t>Perbanyak Jurnal dan tingkatkan</a:t>
            </a:r>
            <a:r>
              <a:rPr lang="id-ID" dirty="0" smtClean="0"/>
              <a:t> Akreditasi </a:t>
            </a:r>
            <a:r>
              <a:rPr lang="id-ID" dirty="0"/>
              <a:t>Jurnal hingga </a:t>
            </a:r>
            <a:r>
              <a:rPr lang="id-ID" dirty="0" smtClean="0"/>
              <a:t>tingkat </a:t>
            </a:r>
            <a:r>
              <a:rPr lang="id-ID" dirty="0" smtClean="0"/>
              <a:t>Internasional</a:t>
            </a:r>
          </a:p>
          <a:p>
            <a:endParaRPr lang="id-ID" dirty="0"/>
          </a:p>
          <a:p>
            <a:endParaRPr lang="id-ID" dirty="0" smtClean="0"/>
          </a:p>
          <a:p>
            <a:endParaRPr lang="id-ID" dirty="0" smtClean="0"/>
          </a:p>
          <a:p>
            <a:endParaRPr lang="id-ID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d-ID" dirty="0" smtClean="0">
                <a:solidFill>
                  <a:schemeClr val="tx2">
                    <a:lumMod val="50000"/>
                  </a:schemeClr>
                </a:solidFill>
              </a:rPr>
              <a:t>Tugas </a:t>
            </a:r>
            <a:r>
              <a:rPr lang="id-ID" dirty="0">
                <a:solidFill>
                  <a:schemeClr val="tx2">
                    <a:lumMod val="50000"/>
                  </a:schemeClr>
                </a:solidFill>
              </a:rPr>
              <a:t>Dosen/Peneliti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46986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8147248" cy="4683976"/>
          </a:xfrm>
        </p:spPr>
        <p:txBody>
          <a:bodyPr/>
          <a:lstStyle/>
          <a:p>
            <a:r>
              <a:rPr lang="id-ID" dirty="0" smtClean="0"/>
              <a:t>Branding Lembaga dengan SINTA AWARD</a:t>
            </a:r>
          </a:p>
          <a:p>
            <a:r>
              <a:rPr lang="id-ID" dirty="0" smtClean="0"/>
              <a:t>3 Kategori yang dikompetisikan adalah </a:t>
            </a:r>
          </a:p>
          <a:p>
            <a:pPr marL="624078" indent="-514350">
              <a:buFont typeface="+mj-lt"/>
              <a:buAutoNum type="arabicPeriod"/>
            </a:pPr>
            <a:r>
              <a:rPr lang="id-ID" dirty="0" smtClean="0"/>
              <a:t>Jurnal Ilmiah Terbaik</a:t>
            </a:r>
          </a:p>
          <a:p>
            <a:pPr marL="624078" indent="-514350">
              <a:buFont typeface="+mj-lt"/>
              <a:buAutoNum type="arabicPeriod"/>
            </a:pPr>
            <a:r>
              <a:rPr lang="id-ID" dirty="0" smtClean="0"/>
              <a:t>Publikasi Bagi Penulis Ilmiah Terproduktif</a:t>
            </a:r>
          </a:p>
          <a:p>
            <a:pPr marL="624078" indent="-514350">
              <a:buFont typeface="+mj-lt"/>
              <a:buAutoNum type="arabicPeriod"/>
            </a:pPr>
            <a:r>
              <a:rPr lang="id-ID" dirty="0"/>
              <a:t>Publikasi Bagi </a:t>
            </a:r>
            <a:r>
              <a:rPr lang="id-ID" dirty="0" smtClean="0"/>
              <a:t>Lembaga Iptek Terproduktif</a:t>
            </a:r>
          </a:p>
          <a:p>
            <a:pPr marL="624078" indent="-514350">
              <a:buFont typeface="+mj-lt"/>
              <a:buAutoNum type="arabicPeriod"/>
            </a:pPr>
            <a:r>
              <a:rPr lang="id-ID" dirty="0" smtClean="0"/>
              <a:t>Permohonan HAKI Individu Terproduktif</a:t>
            </a:r>
          </a:p>
          <a:p>
            <a:pPr marL="624078" indent="-514350">
              <a:buFont typeface="+mj-lt"/>
              <a:buAutoNum type="arabicPeriod"/>
            </a:pPr>
            <a:r>
              <a:rPr lang="id-ID" dirty="0" smtClean="0"/>
              <a:t>Permohonan HAKI Lembaga Terproduktif</a:t>
            </a:r>
            <a:endParaRPr lang="id-ID" dirty="0"/>
          </a:p>
          <a:p>
            <a:pPr marL="624078" indent="-514350">
              <a:buFont typeface="+mj-lt"/>
              <a:buAutoNum type="arabicPeriod"/>
            </a:pPr>
            <a:endParaRPr lang="id-ID" dirty="0" smtClean="0"/>
          </a:p>
          <a:p>
            <a:endParaRPr lang="id-ID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>
                <a:solidFill>
                  <a:schemeClr val="tx2">
                    <a:lumMod val="50000"/>
                  </a:schemeClr>
                </a:solidFill>
              </a:rPr>
              <a:t>Keuntungannya apa?</a:t>
            </a:r>
            <a:endParaRPr lang="id-ID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95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539552" y="2060848"/>
            <a:ext cx="8219256" cy="4525963"/>
          </a:xfrm>
        </p:spPr>
        <p:txBody>
          <a:bodyPr>
            <a:normAutofit fontScale="55000" lnSpcReduction="20000"/>
          </a:bodyPr>
          <a:lstStyle/>
          <a:p>
            <a:pPr>
              <a:buFont typeface="+mj-lt"/>
              <a:buAutoNum type="arabicPeriod"/>
            </a:pPr>
            <a:r>
              <a:rPr lang="id-ID" dirty="0" smtClean="0"/>
              <a:t>Universitas </a:t>
            </a:r>
            <a:r>
              <a:rPr lang="id-ID" dirty="0"/>
              <a:t>Indonesia (Institusi dengan Produktivitas Publikasi Tertinggi dalam kategori PTN-BH);</a:t>
            </a:r>
          </a:p>
          <a:p>
            <a:pPr>
              <a:buFont typeface="+mj-lt"/>
              <a:buAutoNum type="arabicPeriod"/>
            </a:pPr>
            <a:r>
              <a:rPr lang="id-ID" dirty="0"/>
              <a:t>Universitas Brawijaya (Institusi dengan Produktivitas Publikasi Tertinggi dalam Kategori PTN-BLU);</a:t>
            </a:r>
          </a:p>
          <a:p>
            <a:pPr>
              <a:buFont typeface="+mj-lt"/>
              <a:buAutoNum type="arabicPeriod"/>
            </a:pPr>
            <a:r>
              <a:rPr lang="id-ID" dirty="0"/>
              <a:t>Universitas Syiah Kuala (Institusi dengan Produktivitas Publikasi Tertinggi dalam Kategori PTN Satker);</a:t>
            </a:r>
          </a:p>
          <a:p>
            <a:pPr>
              <a:buFont typeface="+mj-lt"/>
              <a:buAutoNum type="arabicPeriod"/>
            </a:pPr>
            <a:r>
              <a:rPr lang="id-ID" dirty="0"/>
              <a:t>Universitas Telkom (Institusi dengan Produktivitas Publikasi Tertinggi dalam Kategori PTS);</a:t>
            </a:r>
          </a:p>
          <a:p>
            <a:pPr>
              <a:buFont typeface="+mj-lt"/>
              <a:buAutoNum type="arabicPeriod"/>
            </a:pPr>
            <a:r>
              <a:rPr lang="id-ID" dirty="0"/>
              <a:t>Universitas Islam Negeri Sunan Gunung Djati (Institusi dengan Produktivitas Publikasi Tertinggi dalam Kategori Perguruan Tinggi Keagamaan);</a:t>
            </a:r>
          </a:p>
          <a:p>
            <a:pPr>
              <a:buFont typeface="+mj-lt"/>
              <a:buAutoNum type="arabicPeriod"/>
            </a:pPr>
            <a:r>
              <a:rPr lang="id-ID" dirty="0"/>
              <a:t>Poltekkes Kemenkes Jakarta II (Institusi dengan Produktivitas Publikasi Tertinggi dalam Kategori Perguruan Tinggi Kementerian/Kedinasan);</a:t>
            </a:r>
          </a:p>
          <a:p>
            <a:pPr>
              <a:buFont typeface="+mj-lt"/>
              <a:buAutoNum type="arabicPeriod"/>
            </a:pPr>
            <a:r>
              <a:rPr lang="id-ID" dirty="0"/>
              <a:t>Lembaga Ilmu Pengetahuan Indonesia (Institusi dengan Produktivitas Publikasi Tertinggi dalam kategori Lembaga Penelitian Non Perguruan Tinggi);</a:t>
            </a:r>
          </a:p>
          <a:p>
            <a:pPr>
              <a:buFont typeface="+mj-lt"/>
              <a:buAutoNum type="arabicPeriod"/>
            </a:pPr>
            <a:r>
              <a:rPr lang="id-ID" dirty="0"/>
              <a:t>Institut Teknologi Bandung (Institusi dengan Produktivitas Publikasi Tertinggi Kriteria Jumlah publikasi internasional bereputasi dalam tahun 2017-2018); dan</a:t>
            </a:r>
          </a:p>
          <a:p>
            <a:pPr>
              <a:buFont typeface="+mj-lt"/>
              <a:buAutoNum type="arabicPeriod"/>
            </a:pPr>
            <a:r>
              <a:rPr lang="id-ID" dirty="0"/>
              <a:t>Universitas Negeri Semarang (Institusi dengan jurnal terbanyak terindeks di SINTA).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v-SE" dirty="0">
                <a:solidFill>
                  <a:schemeClr val="tx2">
                    <a:lumMod val="50000"/>
                  </a:schemeClr>
                </a:solidFill>
              </a:rPr>
              <a:t>Daftar pemenang Penghargaan SINTA Awards tahun 2018 untuk Perguruan Tinggi dan Lembaga</a:t>
            </a:r>
            <a:endParaRPr lang="id-ID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46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id-ID" dirty="0" smtClean="0"/>
              <a:t>Hasil scoring yang dirilis  </a:t>
            </a:r>
            <a:r>
              <a:rPr lang="id-ID" i="1" dirty="0" smtClean="0"/>
              <a:t>Global Innovation Index</a:t>
            </a:r>
            <a:r>
              <a:rPr lang="id-ID" dirty="0" smtClean="0"/>
              <a:t> (GII) pada tahun 2018 lalu, Indonesia masih sangat jauh tertinggal di bawah negara-negara ASEN lainnya. Singapura (59,8) menjadi satu-satunya </a:t>
            </a:r>
            <a:r>
              <a:rPr lang="id-ID" dirty="0"/>
              <a:t>negara Asia dan ASEAN yang menempati lima besar dunia. Negara ASEAN lainnya yang masuk dalam 50 besar adalah Malaysia di posisi ke-35 dan Thailand di peringkat 44. Sementara itu, Indonesia ada di urutan ke-85 dengan skor 29,8. Di ASEAN, Indonesia menempati peringkat kedua terbawah di atas Kamboja yang memiliki skor 26,7. Di atas Indonesia ada Filipina (31,6), Brunei (32,8), dan Vietnam (37,9). </a:t>
            </a:r>
            <a:endParaRPr lang="id-ID" dirty="0" smtClean="0"/>
          </a:p>
          <a:p>
            <a:pPr algn="just"/>
            <a:r>
              <a:rPr lang="id-ID" dirty="0" smtClean="0"/>
              <a:t>Salah satu poin penilaian penting dalam </a:t>
            </a:r>
            <a:r>
              <a:rPr lang="id-ID" dirty="0"/>
              <a:t/>
            </a:r>
            <a:br>
              <a:rPr lang="id-ID" dirty="0"/>
            </a:br>
            <a:r>
              <a:rPr lang="id-ID" dirty="0"/>
              <a:t/>
            </a:r>
            <a:br>
              <a:rPr lang="id-ID" dirty="0"/>
            </a:br>
            <a:r>
              <a:rPr lang="id-ID" dirty="0" smtClean="0"/>
              <a:t>(Baca </a:t>
            </a:r>
            <a:r>
              <a:rPr lang="id-ID" dirty="0"/>
              <a:t>selengkapnya di artikel "Kualitas Pendidikan dan Riset Indonesia Rendah, Inovasi Tersendat", </a:t>
            </a:r>
            <a:r>
              <a:rPr lang="id-ID" dirty="0">
                <a:hlinkClick r:id="rId2"/>
              </a:rPr>
              <a:t>https://</a:t>
            </a:r>
            <a:r>
              <a:rPr lang="id-ID" dirty="0" smtClean="0">
                <a:hlinkClick r:id="rId2"/>
              </a:rPr>
              <a:t>tirto.id/ecWM</a:t>
            </a:r>
            <a:r>
              <a:rPr lang="id-ID" dirty="0" smtClean="0"/>
              <a:t>)</a:t>
            </a:r>
            <a:endParaRPr lang="id-ID" dirty="0"/>
          </a:p>
          <a:p>
            <a:endParaRPr lang="id-ID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Penelitian Indonesia di Dunia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674713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10" y="0"/>
            <a:ext cx="915650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6176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id-ID" dirty="0" smtClean="0"/>
              <a:t>Penekanan utama penilaian tersebut bertumpu pada </a:t>
            </a:r>
            <a:r>
              <a:rPr lang="id-ID" i="1" dirty="0" smtClean="0"/>
              <a:t>Research and Development. </a:t>
            </a:r>
            <a:endParaRPr lang="id-ID" i="1" dirty="0" smtClean="0"/>
          </a:p>
          <a:p>
            <a:pPr algn="just"/>
            <a:r>
              <a:rPr lang="id-ID" dirty="0" smtClean="0"/>
              <a:t>Pemerintah</a:t>
            </a:r>
            <a:r>
              <a:rPr lang="id-ID" i="1" dirty="0" smtClean="0"/>
              <a:t> </a:t>
            </a:r>
            <a:r>
              <a:rPr lang="id-ID" dirty="0" smtClean="0"/>
              <a:t>China, beberapa </a:t>
            </a:r>
            <a:r>
              <a:rPr lang="id-ID" dirty="0" smtClean="0"/>
              <a:t>tahun </a:t>
            </a:r>
            <a:r>
              <a:rPr lang="id-ID" dirty="0" smtClean="0"/>
              <a:t>terakhir, memberlakukan sebuah kebijakan tentang pengembangan </a:t>
            </a:r>
            <a:r>
              <a:rPr lang="id-ID" i="1" dirty="0" smtClean="0"/>
              <a:t>Research and Development </a:t>
            </a:r>
            <a:r>
              <a:rPr lang="id-ID" dirty="0" smtClean="0"/>
              <a:t>(RD</a:t>
            </a:r>
            <a:r>
              <a:rPr lang="id-ID" dirty="0" smtClean="0"/>
              <a:t>) secara masif. </a:t>
            </a:r>
            <a:r>
              <a:rPr lang="id-ID" dirty="0" smtClean="0"/>
              <a:t>Hasilnya, China pun mengalami perkembangan yang </a:t>
            </a:r>
            <a:r>
              <a:rPr lang="id-ID" dirty="0" smtClean="0"/>
              <a:t>begitu </a:t>
            </a:r>
            <a:r>
              <a:rPr lang="id-ID" dirty="0" smtClean="0"/>
              <a:t>signifikan dalam beberapa tahun terakhir.</a:t>
            </a:r>
            <a:endParaRPr lang="id-ID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Riset adalah Kunci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348560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33348"/>
            <a:ext cx="9188463" cy="6891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088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813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51520" y="4581128"/>
            <a:ext cx="8075432" cy="562672"/>
          </a:xfrm>
        </p:spPr>
        <p:txBody>
          <a:bodyPr/>
          <a:lstStyle/>
          <a:p>
            <a:r>
              <a:rPr lang="id-ID" dirty="0" smtClean="0"/>
              <a:t>Kenapa itu bisa terjadi?</a:t>
            </a:r>
            <a:endParaRPr lang="id-ID" dirty="0"/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467544" y="26064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id-ID" dirty="0" smtClean="0"/>
              <a:t>Kenapa itu bisa terjadi?</a:t>
            </a:r>
            <a:endParaRPr lang="id-ID" dirty="0"/>
          </a:p>
        </p:txBody>
      </p:sp>
      <p:sp>
        <p:nvSpPr>
          <p:cNvPr id="9" name="Title 4"/>
          <p:cNvSpPr txBox="1">
            <a:spLocks/>
          </p:cNvSpPr>
          <p:nvPr/>
        </p:nvSpPr>
        <p:spPr>
          <a:xfrm>
            <a:off x="0" y="5013176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r"/>
            <a:r>
              <a:rPr lang="id-ID" sz="2800" dirty="0" smtClean="0">
                <a:solidFill>
                  <a:schemeClr val="tx2">
                    <a:lumMod val="50000"/>
                  </a:schemeClr>
                </a:solidFill>
              </a:rPr>
              <a:t>Apakah Negara </a:t>
            </a:r>
            <a:r>
              <a:rPr lang="id-ID" sz="2800" dirty="0" smtClean="0">
                <a:solidFill>
                  <a:schemeClr val="tx2">
                    <a:lumMod val="50000"/>
                  </a:schemeClr>
                </a:solidFill>
              </a:rPr>
              <a:t>lain, seperti Thailand, Brunei, dll, </a:t>
            </a:r>
            <a:r>
              <a:rPr lang="id-ID" sz="2800" dirty="0" smtClean="0">
                <a:solidFill>
                  <a:schemeClr val="tx2">
                    <a:lumMod val="50000"/>
                  </a:schemeClr>
                </a:solidFill>
              </a:rPr>
              <a:t>lebih Produktif dari Negara Indonesia?</a:t>
            </a:r>
            <a:endParaRPr lang="id-ID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8" r="4128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95636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/>
          <p:cNvSpPr>
            <a:spLocks noGrp="1"/>
          </p:cNvSpPr>
          <p:nvPr>
            <p:ph type="body" idx="4294967295"/>
          </p:nvPr>
        </p:nvSpPr>
        <p:spPr>
          <a:xfrm>
            <a:off x="395536" y="836712"/>
            <a:ext cx="8208912" cy="4104456"/>
          </a:xfrm>
        </p:spPr>
        <p:txBody>
          <a:bodyPr>
            <a:normAutofit lnSpcReduction="10000"/>
          </a:bodyPr>
          <a:lstStyle/>
          <a:p>
            <a:r>
              <a:rPr lang="id-ID" dirty="0" smtClean="0"/>
              <a:t>Tentu, jawabannya adalah </a:t>
            </a:r>
            <a:r>
              <a:rPr lang="id-ID" sz="4300" b="1" dirty="0" smtClean="0"/>
              <a:t>TIDAK</a:t>
            </a:r>
            <a:r>
              <a:rPr lang="id-ID" sz="4300" dirty="0" smtClean="0"/>
              <a:t>.</a:t>
            </a:r>
            <a:r>
              <a:rPr lang="id-ID" dirty="0" smtClean="0"/>
              <a:t> </a:t>
            </a:r>
          </a:p>
          <a:p>
            <a:r>
              <a:rPr lang="id-ID" dirty="0" smtClean="0"/>
              <a:t>Melihat jumlah PTS/PTN (4.504</a:t>
            </a:r>
            <a:r>
              <a:rPr lang="id-ID" dirty="0"/>
              <a:t>) dengan </a:t>
            </a:r>
            <a:r>
              <a:rPr lang="id-ID" dirty="0" smtClean="0"/>
              <a:t>201,089 penulis yang baru terekam di SINTA, tentu sudah bisa dibayangkan berapa banyak hasil penelitian kita dalam pertahunnya. </a:t>
            </a:r>
          </a:p>
          <a:p>
            <a:r>
              <a:rPr lang="id-ID" dirty="0" smtClean="0"/>
              <a:t>Karena itu, maka </a:t>
            </a:r>
            <a:r>
              <a:rPr lang="id-ID" dirty="0" smtClean="0"/>
              <a:t>permasalahan tentang ketertinggalan </a:t>
            </a:r>
            <a:r>
              <a:rPr lang="id-ID" dirty="0" smtClean="0"/>
              <a:t>Indonesia dari </a:t>
            </a:r>
            <a:r>
              <a:rPr lang="id-ID" dirty="0" smtClean="0"/>
              <a:t>Negara-negara </a:t>
            </a:r>
            <a:r>
              <a:rPr lang="id-ID" dirty="0" smtClean="0"/>
              <a:t>lain, tidak semata-mata tentang </a:t>
            </a:r>
            <a:r>
              <a:rPr lang="id-ID" dirty="0" smtClean="0"/>
              <a:t>produktifitas dan kualitas </a:t>
            </a:r>
            <a:r>
              <a:rPr lang="id-ID" dirty="0" smtClean="0"/>
              <a:t>penelitian.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91109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d-ID" dirty="0" smtClean="0">
                <a:solidFill>
                  <a:schemeClr val="tx2">
                    <a:lumMod val="50000"/>
                  </a:schemeClr>
                </a:solidFill>
              </a:rPr>
              <a:t>Maka persoalan yang sebenarnya adalah:</a:t>
            </a:r>
            <a:endParaRPr lang="id-ID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d-ID" dirty="0" smtClean="0"/>
              <a:t>Minim/Tidak adanya DATA BASE </a:t>
            </a:r>
            <a:r>
              <a:rPr lang="id-ID" dirty="0" smtClean="0"/>
              <a:t>DIGITAL/ONLINE </a:t>
            </a:r>
            <a:r>
              <a:rPr lang="id-ID" dirty="0" smtClean="0"/>
              <a:t>yang menampung atau mengidentifikasi hasil-hasil </a:t>
            </a:r>
            <a:r>
              <a:rPr lang="id-ID" dirty="0" smtClean="0"/>
              <a:t>penelitian dan inovasi di </a:t>
            </a:r>
            <a:r>
              <a:rPr lang="id-ID" dirty="0" smtClean="0"/>
              <a:t>Indinesia.</a:t>
            </a:r>
          </a:p>
          <a:p>
            <a:endParaRPr lang="id-ID" dirty="0" smtClean="0"/>
          </a:p>
          <a:p>
            <a:r>
              <a:rPr lang="id-ID" dirty="0" smtClean="0"/>
              <a:t>Pada konteks inilah SINTA berperan</a:t>
            </a:r>
            <a:endParaRPr lang="id-ID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d-ID" dirty="0" smtClean="0"/>
              <a:t>Kurangnya kesadaran kaum akademisi tentang nilai </a:t>
            </a:r>
            <a:r>
              <a:rPr lang="id-ID" dirty="0" smtClean="0"/>
              <a:t>penting DATA BASE DIGITAL/ONLINE, seperti SINTA,  </a:t>
            </a:r>
            <a:r>
              <a:rPr lang="id-ID" dirty="0" smtClean="0"/>
              <a:t>bagi pengembangan Akademik di Indonesia</a:t>
            </a:r>
          </a:p>
          <a:p>
            <a:endParaRPr lang="id-ID" dirty="0" smtClean="0"/>
          </a:p>
          <a:p>
            <a:r>
              <a:rPr lang="id-ID" dirty="0" smtClean="0"/>
              <a:t>Pada konteks inilah para kaum akademisi harus berperan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2032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335</TotalTime>
  <Words>620</Words>
  <Application>Microsoft Office PowerPoint</Application>
  <PresentationFormat>On-screen Show (4:3)</PresentationFormat>
  <Paragraphs>67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Concourse</vt:lpstr>
      <vt:lpstr>SINTA dan Masa Depan Akademik Indonesia</vt:lpstr>
      <vt:lpstr>Penelitian Indonesia di Dunia</vt:lpstr>
      <vt:lpstr>PowerPoint Presentation</vt:lpstr>
      <vt:lpstr>Riset adalah Kunci</vt:lpstr>
      <vt:lpstr>PowerPoint Presentation</vt:lpstr>
      <vt:lpstr>PowerPoint Presentation</vt:lpstr>
      <vt:lpstr>Kenapa itu bisa terjadi?</vt:lpstr>
      <vt:lpstr>PowerPoint Presentation</vt:lpstr>
      <vt:lpstr>Maka persoalan yang sebenarnya adalah:</vt:lpstr>
      <vt:lpstr>PowerPoint Presentation</vt:lpstr>
      <vt:lpstr>Pentingnya Peran Dosen/Peneliti</vt:lpstr>
      <vt:lpstr>Tugas Dosen/Peneliti</vt:lpstr>
      <vt:lpstr>Keuntungannya apa?</vt:lpstr>
      <vt:lpstr>Daftar pemenang Penghargaan SINTA Awards tahun 2018 untuk Perguruan Tinggi dan Lembaga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IKA</dc:creator>
  <cp:lastModifiedBy>DENAR</cp:lastModifiedBy>
  <cp:revision>25</cp:revision>
  <dcterms:created xsi:type="dcterms:W3CDTF">2020-07-03T08:51:48Z</dcterms:created>
  <dcterms:modified xsi:type="dcterms:W3CDTF">2020-07-05T13:13:55Z</dcterms:modified>
</cp:coreProperties>
</file>